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54"/>
  </p:notesMasterIdLst>
  <p:handoutMasterIdLst>
    <p:handoutMasterId r:id="rId55"/>
  </p:handoutMasterIdLst>
  <p:sldIdLst>
    <p:sldId id="328" r:id="rId2"/>
    <p:sldId id="329" r:id="rId3"/>
    <p:sldId id="330" r:id="rId4"/>
    <p:sldId id="352" r:id="rId5"/>
    <p:sldId id="370" r:id="rId6"/>
    <p:sldId id="371" r:id="rId7"/>
    <p:sldId id="372" r:id="rId8"/>
    <p:sldId id="373" r:id="rId9"/>
    <p:sldId id="374" r:id="rId10"/>
    <p:sldId id="375" r:id="rId11"/>
    <p:sldId id="376" r:id="rId12"/>
    <p:sldId id="377" r:id="rId13"/>
    <p:sldId id="378" r:id="rId14"/>
    <p:sldId id="379" r:id="rId15"/>
    <p:sldId id="380" r:id="rId16"/>
    <p:sldId id="381" r:id="rId17"/>
    <p:sldId id="382" r:id="rId18"/>
    <p:sldId id="383" r:id="rId19"/>
    <p:sldId id="384" r:id="rId20"/>
    <p:sldId id="385" r:id="rId21"/>
    <p:sldId id="386" r:id="rId22"/>
    <p:sldId id="387" r:id="rId23"/>
    <p:sldId id="388" r:id="rId24"/>
    <p:sldId id="389" r:id="rId25"/>
    <p:sldId id="390" r:id="rId26"/>
    <p:sldId id="369" r:id="rId27"/>
    <p:sldId id="391" r:id="rId28"/>
    <p:sldId id="392" r:id="rId29"/>
    <p:sldId id="394" r:id="rId30"/>
    <p:sldId id="395" r:id="rId31"/>
    <p:sldId id="396" r:id="rId32"/>
    <p:sldId id="397" r:id="rId33"/>
    <p:sldId id="398" r:id="rId34"/>
    <p:sldId id="399" r:id="rId35"/>
    <p:sldId id="400" r:id="rId36"/>
    <p:sldId id="401" r:id="rId37"/>
    <p:sldId id="393" r:id="rId38"/>
    <p:sldId id="402" r:id="rId39"/>
    <p:sldId id="403" r:id="rId40"/>
    <p:sldId id="406" r:id="rId41"/>
    <p:sldId id="405" r:id="rId42"/>
    <p:sldId id="407" r:id="rId43"/>
    <p:sldId id="409" r:id="rId44"/>
    <p:sldId id="410" r:id="rId45"/>
    <p:sldId id="408" r:id="rId46"/>
    <p:sldId id="411" r:id="rId47"/>
    <p:sldId id="412" r:id="rId48"/>
    <p:sldId id="414" r:id="rId49"/>
    <p:sldId id="415" r:id="rId50"/>
    <p:sldId id="416" r:id="rId51"/>
    <p:sldId id="417" r:id="rId52"/>
    <p:sldId id="258" r:id="rId5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ga" initials="a" lastIdx="9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146D"/>
    <a:srgbClr val="415783"/>
    <a:srgbClr val="4F784C"/>
    <a:srgbClr val="FFFF99"/>
    <a:srgbClr val="993366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21" autoAdjust="0"/>
    <p:restoredTop sz="90899" autoAdjust="0"/>
  </p:normalViewPr>
  <p:slideViewPr>
    <p:cSldViewPr>
      <p:cViewPr varScale="1">
        <p:scale>
          <a:sx n="70" d="100"/>
          <a:sy n="70" d="100"/>
        </p:scale>
        <p:origin x="-120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0" d="100"/>
          <a:sy n="90" d="100"/>
        </p:scale>
        <p:origin x="3696" y="72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7C3E9-2372-4D2D-A8FE-578D26F0CAB8}" type="datetimeFigureOut">
              <a:rPr lang="ko-KR" altLang="en-US" smtClean="0"/>
              <a:pPr/>
              <a:t>2016-02-22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126D6-8CEA-47E8-B467-8C3047BBCA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4075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C3899-2E4F-4D3A-8D29-BF4BDDE21DE2}" type="datetimeFigureOut">
              <a:rPr lang="ko-KR" altLang="en-US" smtClean="0"/>
              <a:pPr/>
              <a:t>2016-02-22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363BF-43B7-4F43-ABD0-D052F59FCD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48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9363BF-43B7-4F43-ABD0-D052F59FCD18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83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6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>
            <a:spLocks noChangeArrowheads="1"/>
          </p:cNvSpPr>
          <p:nvPr userDrawn="1"/>
        </p:nvSpPr>
        <p:spPr bwMode="auto">
          <a:xfrm>
            <a:off x="612453" y="981075"/>
            <a:ext cx="7991475" cy="33855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ko-KR" sz="1600" b="1" dirty="0" smtClean="0">
                <a:solidFill>
                  <a:srgbClr val="1F497D">
                    <a:lumMod val="60000"/>
                    <a:lumOff val="40000"/>
                  </a:srgbClr>
                </a:solidFill>
                <a:latin typeface="맑은 고딕" panose="020B0503020000020004" pitchFamily="50" charset="-127"/>
              </a:rPr>
              <a:t>IT </a:t>
            </a:r>
            <a:r>
              <a:rPr lang="en-US" altLang="ko-KR" sz="1600" b="1" dirty="0" err="1" smtClean="0">
                <a:solidFill>
                  <a:srgbClr val="1F497D">
                    <a:lumMod val="60000"/>
                    <a:lumOff val="40000"/>
                  </a:srgbClr>
                </a:solidFill>
                <a:latin typeface="맑은 고딕" panose="020B0503020000020004" pitchFamily="50" charset="-127"/>
              </a:rPr>
              <a:t>CookBook</a:t>
            </a:r>
            <a:r>
              <a:rPr lang="en-US" altLang="ko-KR" sz="1600" b="1" dirty="0" smtClean="0">
                <a:solidFill>
                  <a:srgbClr val="1F497D">
                    <a:lumMod val="60000"/>
                    <a:lumOff val="40000"/>
                  </a:srgbClr>
                </a:solidFill>
                <a:latin typeface="맑은 고딕" panose="020B0503020000020004" pitchFamily="50" charset="-127"/>
              </a:rPr>
              <a:t>, GOOD JAVA</a:t>
            </a:r>
          </a:p>
        </p:txBody>
      </p:sp>
      <p:sp>
        <p:nvSpPr>
          <p:cNvPr id="7" name="TextBox 7"/>
          <p:cNvSpPr txBox="1"/>
          <p:nvPr userDrawn="1"/>
        </p:nvSpPr>
        <p:spPr>
          <a:xfrm>
            <a:off x="612453" y="1700213"/>
            <a:ext cx="7655247" cy="1649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</a:endParaRPr>
          </a:p>
          <a:p>
            <a:pPr>
              <a:defRPr/>
            </a:pPr>
            <a:r>
              <a:rPr lang="en-US" altLang="ko-KR" sz="1400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[</a:t>
            </a:r>
            <a:r>
              <a:rPr lang="ko-KR" altLang="en-US" sz="1400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강의교안 이용 안내</a:t>
            </a:r>
            <a:r>
              <a:rPr lang="en-US" altLang="ko-KR" sz="1400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]</a:t>
            </a:r>
          </a:p>
          <a:p>
            <a:pPr>
              <a:defRPr/>
            </a:pPr>
            <a:endParaRPr lang="en-US" altLang="ko-KR" sz="1000" dirty="0">
              <a:solidFill>
                <a:prstClr val="black"/>
              </a:solidFill>
            </a:endParaRPr>
          </a:p>
          <a:p>
            <a:pPr marL="171450" indent="-17145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400" spc="-100" dirty="0" smtClean="0">
                <a:solidFill>
                  <a:prstClr val="black"/>
                </a:solidFill>
              </a:rPr>
              <a:t>본 강의교안의 저작권은 </a:t>
            </a:r>
            <a:r>
              <a:rPr lang="ko-KR" altLang="en-US" sz="1400" b="1" spc="-100" dirty="0" smtClean="0">
                <a:solidFill>
                  <a:prstClr val="black"/>
                </a:solidFill>
              </a:rPr>
              <a:t>우재남</a:t>
            </a:r>
            <a:r>
              <a:rPr lang="ko-KR" altLang="en-US" sz="1400" spc="-100" dirty="0" smtClean="0">
                <a:solidFill>
                  <a:prstClr val="black"/>
                </a:solidFill>
              </a:rPr>
              <a:t>과 </a:t>
            </a:r>
            <a:r>
              <a:rPr lang="ko-KR" altLang="en-US" sz="1400" b="1" spc="-100" dirty="0" err="1" smtClean="0">
                <a:solidFill>
                  <a:prstClr val="black"/>
                </a:solidFill>
              </a:rPr>
              <a:t>한빛아카데미</a:t>
            </a:r>
            <a:r>
              <a:rPr lang="ko-KR" altLang="en-US" sz="1400" b="1" spc="-100" dirty="0" smtClean="0">
                <a:solidFill>
                  <a:prstClr val="black"/>
                </a:solidFill>
              </a:rPr>
              <a:t>㈜</a:t>
            </a:r>
            <a:r>
              <a:rPr lang="ko-KR" altLang="en-US" sz="1400" spc="-100" dirty="0" smtClean="0">
                <a:solidFill>
                  <a:prstClr val="black"/>
                </a:solidFill>
              </a:rPr>
              <a:t>에 있습니다</a:t>
            </a:r>
            <a:r>
              <a:rPr lang="en-US" altLang="ko-KR" sz="1400" spc="-100" dirty="0" smtClean="0">
                <a:solidFill>
                  <a:prstClr val="black"/>
                </a:solidFill>
              </a:rPr>
              <a:t>.</a:t>
            </a:r>
          </a:p>
          <a:p>
            <a:pPr marL="171450" indent="-171450">
              <a:lnSpc>
                <a:spcPct val="120000"/>
              </a:lnSpc>
              <a:buFont typeface="Arial" pitchFamily="34" charset="0"/>
              <a:buChar char="•"/>
              <a:defRPr/>
            </a:pPr>
            <a:endParaRPr lang="en-US" altLang="ko-KR" sz="1400" spc="-100" dirty="0" smtClean="0">
              <a:solidFill>
                <a:prstClr val="black"/>
              </a:solidFill>
            </a:endParaRPr>
          </a:p>
          <a:p>
            <a:pPr marL="171450" indent="-17145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400" spc="-100" dirty="0" smtClean="0">
                <a:solidFill>
                  <a:prstClr val="black"/>
                </a:solidFill>
              </a:rPr>
              <a:t>이 자료는 강의 보조자료로 제공되는 것으로</a:t>
            </a:r>
            <a:r>
              <a:rPr lang="en-US" altLang="ko-KR" sz="1400" spc="-100" dirty="0" smtClean="0">
                <a:solidFill>
                  <a:prstClr val="black"/>
                </a:solidFill>
              </a:rPr>
              <a:t>, </a:t>
            </a:r>
            <a:r>
              <a:rPr lang="ko-KR" altLang="en-US" sz="1400" spc="-100" dirty="0" smtClean="0">
                <a:solidFill>
                  <a:prstClr val="black"/>
                </a:solidFill>
              </a:rPr>
              <a:t>학생들에게 배포되어서는 안 됩니다</a:t>
            </a:r>
            <a:r>
              <a:rPr lang="en-US" altLang="ko-KR" sz="1400" spc="-100" dirty="0" smtClean="0">
                <a:solidFill>
                  <a:prstClr val="black"/>
                </a:solidFill>
              </a:rPr>
              <a:t>. </a:t>
            </a:r>
            <a:endParaRPr lang="ko-KR" altLang="en-US" sz="1400" spc="-100" dirty="0" smtClean="0">
              <a:solidFill>
                <a:prstClr val="black"/>
              </a:solidFill>
            </a:endParaRPr>
          </a:p>
          <a:p>
            <a:pPr marL="171450" indent="-171450">
              <a:lnSpc>
                <a:spcPct val="120000"/>
              </a:lnSpc>
              <a:buFont typeface="Arial" pitchFamily="34" charset="0"/>
              <a:buChar char="•"/>
              <a:defRPr/>
            </a:pPr>
            <a:endParaRPr lang="en-US" altLang="ko-KR" sz="1400" spc="-100" dirty="0">
              <a:solidFill>
                <a:prstClr val="black"/>
              </a:solidFill>
            </a:endParaRPr>
          </a:p>
        </p:txBody>
      </p:sp>
      <p:sp>
        <p:nvSpPr>
          <p:cNvPr id="8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9A5F3A"/>
              </a:solidFill>
            </a:endParaRPr>
          </a:p>
        </p:txBody>
      </p:sp>
      <p:pic>
        <p:nvPicPr>
          <p:cNvPr id="9" name="Picture 2" descr="C:\Documents and Settings\hanb\바탕 화면\한빛아카데미.bmp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2727" y="5928484"/>
            <a:ext cx="1591200" cy="2475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66240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 userDrawn="1"/>
        </p:nvGrpSpPr>
        <p:grpSpPr>
          <a:xfrm>
            <a:off x="-63515" y="-8316"/>
            <a:ext cx="9207514" cy="6866316"/>
            <a:chOff x="250985" y="267478"/>
            <a:chExt cx="9148832" cy="6866316"/>
          </a:xfrm>
        </p:grpSpPr>
        <p:sp>
          <p:nvSpPr>
            <p:cNvPr id="6" name="직사각형 5"/>
            <p:cNvSpPr/>
            <p:nvPr userDrawn="1"/>
          </p:nvSpPr>
          <p:spPr>
            <a:xfrm>
              <a:off x="250985" y="267478"/>
              <a:ext cx="3991768" cy="6866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7" name="Picture 2" descr="C:\Users\박희숙\Desktop\캡처1.JPG"/>
            <p:cNvPicPr>
              <a:picLocks noChangeAspect="1" noChangeArrowheads="1"/>
            </p:cNvPicPr>
            <p:nvPr userDrawn="1"/>
          </p:nvPicPr>
          <p:blipFill rotWithShape="1"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2" t="6280" b="89802"/>
            <a:stretch/>
          </p:blipFill>
          <p:spPr bwMode="auto">
            <a:xfrm rot="5400000">
              <a:off x="-2990482" y="3508945"/>
              <a:ext cx="6856794" cy="373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직사각형 24"/>
            <p:cNvSpPr/>
            <p:nvPr userDrawn="1"/>
          </p:nvSpPr>
          <p:spPr>
            <a:xfrm>
              <a:off x="3481346" y="267478"/>
              <a:ext cx="5918471" cy="68663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45370" y="2766932"/>
            <a:ext cx="2009570" cy="2000212"/>
          </a:xfrm>
          <a:prstGeom prst="rect">
            <a:avLst/>
          </a:prstGeom>
          <a:ln>
            <a:noFill/>
          </a:ln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31540" y="5398527"/>
            <a:ext cx="2572618" cy="381033"/>
          </a:xfrm>
          <a:prstGeom prst="rect">
            <a:avLst/>
          </a:prstGeom>
          <a:ln>
            <a:noFill/>
          </a:ln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445019" y="5104340"/>
            <a:ext cx="2472769" cy="20337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5705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_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5558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</a:pPr>
            <a:endParaRPr lang="ko-KR" altLang="en-US" sz="3200" dirty="0">
              <a:solidFill>
                <a:srgbClr val="F79646">
                  <a:lumMod val="75000"/>
                </a:srgbClr>
              </a:solidFill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lang="ko-KR" altLang="en-US" sz="3000" dirty="0">
              <a:solidFill>
                <a:srgbClr val="005E5C"/>
              </a:solidFill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rgbClr val="1F497D">
                        <a:lumMod val="75000"/>
                        <a:shade val="30000"/>
                        <a:satMod val="115000"/>
                      </a:srgbClr>
                    </a:gs>
                    <a:gs pos="50000">
                      <a:srgbClr val="1F497D">
                        <a:lumMod val="75000"/>
                        <a:shade val="67500"/>
                        <a:satMod val="115000"/>
                      </a:srgbClr>
                    </a:gs>
                    <a:gs pos="100000">
                      <a:srgbClr val="1F497D">
                        <a:lumMod val="75000"/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</a:rPr>
              <a:pPr algn="r">
                <a:defRPr/>
              </a:pPr>
              <a:t>‹#›</a:t>
            </a:fld>
            <a:r>
              <a:rPr lang="en-US" altLang="ko-KR" sz="1200" dirty="0" smtClean="0">
                <a:gradFill flip="none" rotWithShape="1">
                  <a:gsLst>
                    <a:gs pos="0">
                      <a:srgbClr val="1F497D">
                        <a:lumMod val="75000"/>
                        <a:shade val="30000"/>
                        <a:satMod val="115000"/>
                      </a:srgbClr>
                    </a:gs>
                    <a:gs pos="50000">
                      <a:srgbClr val="1F497D">
                        <a:lumMod val="75000"/>
                        <a:shade val="67500"/>
                        <a:satMod val="115000"/>
                      </a:srgbClr>
                    </a:gs>
                    <a:gs pos="100000">
                      <a:srgbClr val="1F497D">
                        <a:lumMod val="75000"/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</a:rPr>
              <a:t>/52</a:t>
            </a:r>
            <a:endParaRPr lang="en-US" altLang="ko-KR" sz="120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 hasCustomPrompt="1"/>
          </p:nvPr>
        </p:nvSpPr>
        <p:spPr>
          <a:xfrm>
            <a:off x="63500" y="35744"/>
            <a:ext cx="7785100" cy="474662"/>
          </a:xfrm>
        </p:spPr>
        <p:txBody>
          <a:bodyPr>
            <a:noAutofit/>
          </a:bodyPr>
          <a:lstStyle>
            <a:lvl1pPr algn="l">
              <a:defRPr sz="2600" b="1" spc="-100" baseline="0">
                <a:solidFill>
                  <a:schemeClr val="accent1">
                    <a:lumMod val="75000"/>
                  </a:schemeClr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학습목표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449263" indent="-261938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70000"/>
              <a:buFont typeface="Wingdings" panose="05000000000000000000" pitchFamily="2" charset="2"/>
              <a:buChar char="Ø"/>
              <a:defRPr sz="2400" b="1">
                <a:solidFill>
                  <a:schemeClr val="accent1">
                    <a:lumMod val="50000"/>
                  </a:schemeClr>
                </a:solidFill>
              </a:defRPr>
            </a:lvl1pPr>
            <a:lvl2pPr marL="627063" indent="-169863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8048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9826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168400" indent="-185738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8700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박희숙\Desktop\캡처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" t="6280" b="89802"/>
          <a:stretch/>
        </p:blipFill>
        <p:spPr bwMode="auto">
          <a:xfrm rot="10800000">
            <a:off x="0" y="4464115"/>
            <a:ext cx="9144000" cy="239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 userDrawn="1"/>
        </p:nvSpPr>
        <p:spPr>
          <a:xfrm>
            <a:off x="0" y="-8316"/>
            <a:ext cx="9144000" cy="28972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466655" y="3311297"/>
            <a:ext cx="7335815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 b="0" i="0" baseline="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noProof="0" smtClean="0"/>
              <a:t>절제목</a:t>
            </a:r>
            <a:endParaRPr lang="en-US" altLang="ko-KR" noProof="0" dirty="0" smtClean="0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383781" y="3093682"/>
            <a:ext cx="815497" cy="1149891"/>
          </a:xfrm>
          <a:prstGeom prst="rect">
            <a:avLst/>
          </a:prstGeom>
          <a:ln>
            <a:solidFill>
              <a:srgbClr val="8C146D"/>
            </a:solidFill>
          </a:ln>
        </p:spPr>
      </p:pic>
    </p:spTree>
    <p:extLst>
      <p:ext uri="{BB962C8B-B14F-4D97-AF65-F5344CB8AC3E}">
        <p14:creationId xmlns:p14="http://schemas.microsoft.com/office/powerpoint/2010/main" val="1192935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5558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481C1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/52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35744"/>
            <a:ext cx="7785100" cy="474662"/>
          </a:xfrm>
        </p:spPr>
        <p:txBody>
          <a:bodyPr>
            <a:noAutofit/>
          </a:bodyPr>
          <a:lstStyle>
            <a:lvl1pPr algn="l">
              <a:defRPr sz="26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70000"/>
              <a:buFont typeface="맑은 고딕" panose="020B0503020000020004" pitchFamily="50" charset="-127"/>
              <a:buChar char="■"/>
              <a:defRPr sz="2000" b="1"/>
            </a:lvl1pPr>
            <a:lvl2pPr marL="627063" indent="-169863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8048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9826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168400" indent="-185738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306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노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555848"/>
          </a:xfrm>
          <a:prstGeom prst="rect">
            <a:avLst/>
          </a:prstGeom>
          <a:solidFill>
            <a:schemeClr val="bg2">
              <a:lumMod val="9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481C1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/52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 hasCustomPrompt="1"/>
          </p:nvPr>
        </p:nvSpPr>
        <p:spPr>
          <a:xfrm>
            <a:off x="63500" y="35744"/>
            <a:ext cx="7785100" cy="474662"/>
          </a:xfrm>
        </p:spPr>
        <p:txBody>
          <a:bodyPr>
            <a:noAutofit/>
          </a:bodyPr>
          <a:lstStyle>
            <a:lvl1pPr algn="l">
              <a:defRPr sz="26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mtClean="0"/>
              <a:t>NOTE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355600" indent="-261938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70000"/>
              <a:buFont typeface="맑은 고딕" panose="020B0503020000020004" pitchFamily="50" charset="-127"/>
              <a:buChar char="■"/>
              <a:defRPr sz="2000" b="1"/>
            </a:lvl1pPr>
            <a:lvl2pPr marL="627063" indent="-169863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8048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9826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168400" indent="-185738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309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tx2">
                  <a:lumMod val="40000"/>
                  <a:lumOff val="6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1429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2FD9B6-DC5A-4644-B01F-335E6DD2CDD1}" type="datetimeFigureOut">
              <a:rPr lang="ko-KR" altLang="en-US" smtClean="0"/>
              <a:pPr/>
              <a:t>2016-02-22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C740F2-65F4-46F1-8462-F5CEAE10B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8358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695" r:id="rId2"/>
    <p:sldLayoutId id="2147483712" r:id="rId3"/>
    <p:sldLayoutId id="2147483696" r:id="rId4"/>
    <p:sldLayoutId id="2147483692" r:id="rId5"/>
    <p:sldLayoutId id="2147483713" r:id="rId6"/>
    <p:sldLayoutId id="2147483681" r:id="rId7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928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01 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(7)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문자열을 바꿔주는 </a:t>
            </a:r>
            <a:r>
              <a:rPr lang="en-US" altLang="ko-KR" dirty="0"/>
              <a:t>replace( 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pPr marL="93662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일부 </a:t>
            </a:r>
            <a:r>
              <a:rPr lang="ko-KR" altLang="en-US" dirty="0"/>
              <a:t>문자열을 추출하는 </a:t>
            </a:r>
            <a:r>
              <a:rPr lang="en-US" altLang="ko-KR" dirty="0"/>
              <a:t>substring( 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문자열을 </a:t>
            </a:r>
            <a:r>
              <a:rPr lang="ko-KR" altLang="en-US" dirty="0"/>
              <a:t>분리하는 </a:t>
            </a:r>
            <a:r>
              <a:rPr lang="en-US" altLang="ko-KR" dirty="0"/>
              <a:t>split( )</a:t>
            </a:r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532" y="1358770"/>
            <a:ext cx="4926083" cy="897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532" y="2922346"/>
            <a:ext cx="4917927" cy="897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533" y="4564112"/>
            <a:ext cx="4950550" cy="897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9104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01 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(8)</a:t>
            </a:r>
            <a:endParaRPr lang="ko-KR" altLang="en-US" dirty="0"/>
          </a:p>
        </p:txBody>
      </p:sp>
      <p:pic>
        <p:nvPicPr>
          <p:cNvPr id="5124" name="Picture 4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46" y="920903"/>
            <a:ext cx="8018890" cy="5040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8944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01 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(9)</a:t>
            </a:r>
            <a:endParaRPr lang="ko-KR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45" y="813184"/>
            <a:ext cx="8170880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50" y="3941764"/>
            <a:ext cx="7200800" cy="2578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4089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01 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(10)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대문자</a:t>
            </a:r>
            <a:r>
              <a:rPr lang="en-US" altLang="ko-KR" dirty="0"/>
              <a:t>·</a:t>
            </a:r>
            <a:r>
              <a:rPr lang="ko-KR" altLang="en-US" dirty="0"/>
              <a:t>소문자로 전환하는 </a:t>
            </a:r>
            <a:r>
              <a:rPr lang="en-US" altLang="ko-KR" dirty="0" err="1"/>
              <a:t>toUpperCase</a:t>
            </a:r>
            <a:r>
              <a:rPr lang="en-US" altLang="ko-KR" dirty="0"/>
              <a:t>( ), </a:t>
            </a:r>
            <a:r>
              <a:rPr lang="en-US" altLang="ko-KR" dirty="0" err="1"/>
              <a:t>toLowerCase</a:t>
            </a:r>
            <a:r>
              <a:rPr lang="en-US" altLang="ko-KR" dirty="0"/>
              <a:t>( )</a:t>
            </a:r>
            <a:r>
              <a:rPr lang="ko-KR" altLang="en-US" dirty="0"/>
              <a:t>와 공백을 제거하는 </a:t>
            </a:r>
            <a:r>
              <a:rPr lang="en-US" altLang="ko-KR" dirty="0"/>
              <a:t>trim( )</a:t>
            </a:r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34" y="1789646"/>
            <a:ext cx="7227295" cy="3700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311" y="4749940"/>
            <a:ext cx="3393262" cy="1953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0994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01 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(11)</a:t>
            </a:r>
            <a:endParaRPr lang="ko-KR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80" y="732763"/>
            <a:ext cx="7613752" cy="4095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79" y="4867698"/>
            <a:ext cx="7766110" cy="165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794" y="769645"/>
            <a:ext cx="3061302" cy="135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2662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01 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(12)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두 문자열을 비교하는 </a:t>
            </a:r>
            <a:r>
              <a:rPr lang="en-US" altLang="ko-KR" dirty="0" err="1"/>
              <a:t>compareTo</a:t>
            </a:r>
            <a:r>
              <a:rPr lang="en-US" altLang="ko-KR" dirty="0"/>
              <a:t>( ), </a:t>
            </a:r>
            <a:r>
              <a:rPr lang="ko-KR" altLang="en-US" dirty="0"/>
              <a:t>문자열의 포함을 확인하는 </a:t>
            </a:r>
            <a:r>
              <a:rPr lang="en-US" altLang="ko-KR" dirty="0"/>
              <a:t>contains( )</a:t>
            </a:r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10" y="2145959"/>
            <a:ext cx="7333058" cy="1653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58" y="3837377"/>
            <a:ext cx="7333058" cy="2472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155" y="1417591"/>
            <a:ext cx="2762355" cy="1839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0695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01 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(13)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두 문자열이 같은지 확인하는 </a:t>
            </a:r>
            <a:r>
              <a:rPr lang="en-US" altLang="ko-KR" dirty="0"/>
              <a:t>==</a:t>
            </a:r>
            <a:r>
              <a:rPr lang="ko-KR" altLang="en-US" dirty="0"/>
              <a:t>과 </a:t>
            </a:r>
            <a:r>
              <a:rPr lang="en-US" altLang="ko-KR" dirty="0"/>
              <a:t>equals( )</a:t>
            </a:r>
            <a:endParaRPr lang="en-US" altLang="ko-KR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269" y="1258273"/>
            <a:ext cx="6533315" cy="2884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680" y="4132867"/>
            <a:ext cx="6560594" cy="2543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5843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01 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(14)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93662" indent="0"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3~5</a:t>
            </a:r>
            <a:r>
              <a:rPr lang="ko-KR" altLang="en-US" dirty="0" smtClean="0"/>
              <a:t>행</a:t>
            </a:r>
            <a:endParaRPr lang="en-US" altLang="ko-KR" dirty="0" smtClean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90" y="776309"/>
            <a:ext cx="7247760" cy="2593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652" y="3699030"/>
            <a:ext cx="5715635" cy="2706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2741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</a:t>
            </a:r>
            <a:r>
              <a:rPr lang="en-US" altLang="ko-KR" dirty="0" smtClean="0"/>
              <a:t>02 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메소드의</a:t>
            </a:r>
            <a:r>
              <a:rPr lang="ko-KR" altLang="en-US" dirty="0"/>
              <a:t> </a:t>
            </a:r>
            <a:r>
              <a:rPr lang="ko-KR" altLang="en-US" dirty="0" smtClean="0"/>
              <a:t>개념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어떤 </a:t>
            </a:r>
            <a:r>
              <a:rPr lang="ko-KR" altLang="en-US" dirty="0"/>
              <a:t>것을 넣으면 무언가를 돌려주는 요술 </a:t>
            </a:r>
            <a:r>
              <a:rPr lang="ko-KR" altLang="en-US" dirty="0" smtClean="0"/>
              <a:t>상자</a:t>
            </a:r>
            <a:r>
              <a:rPr lang="en-US" altLang="ko-KR" dirty="0" smtClean="0"/>
              <a:t>. </a:t>
            </a:r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en-US" altLang="ko-KR" dirty="0"/>
              <a:t>JAVA </a:t>
            </a:r>
            <a:r>
              <a:rPr lang="ko-KR" altLang="en-US" dirty="0"/>
              <a:t>프로그램 </a:t>
            </a:r>
            <a:r>
              <a:rPr lang="ko-KR" altLang="en-US" dirty="0" smtClean="0"/>
              <a:t>자체에서 </a:t>
            </a:r>
            <a:r>
              <a:rPr lang="ko-KR" altLang="en-US" dirty="0"/>
              <a:t>제공하지만 사용자가 직접 만들어서 </a:t>
            </a:r>
            <a:r>
              <a:rPr lang="ko-KR" altLang="en-US" dirty="0" smtClean="0"/>
              <a:t>사용하기도 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TIP : </a:t>
            </a:r>
            <a:r>
              <a:rPr lang="ko-KR" altLang="en-US" dirty="0"/>
              <a:t>다른 언어에서는 </a:t>
            </a:r>
            <a:r>
              <a:rPr lang="ko-KR" altLang="en-US" dirty="0" err="1"/>
              <a:t>메소드를</a:t>
            </a:r>
            <a:r>
              <a:rPr lang="ko-KR" altLang="en-US" dirty="0"/>
              <a:t> </a:t>
            </a:r>
            <a:r>
              <a:rPr lang="ko-KR" altLang="en-US" dirty="0" smtClean="0"/>
              <a:t>함수라 </a:t>
            </a:r>
            <a:r>
              <a:rPr lang="ko-KR" altLang="en-US" dirty="0"/>
              <a:t>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클래스 </a:t>
            </a:r>
            <a:r>
              <a:rPr lang="ko-KR" altLang="en-US" dirty="0"/>
              <a:t>안에 존재하는 함수를 </a:t>
            </a:r>
            <a:r>
              <a:rPr lang="ko-KR" altLang="en-US" dirty="0" err="1"/>
              <a:t>메소드라고</a:t>
            </a:r>
            <a:r>
              <a:rPr lang="ko-KR" altLang="en-US" dirty="0"/>
              <a:t> 하는데</a:t>
            </a:r>
            <a:r>
              <a:rPr lang="en-US" altLang="ko-KR" dirty="0"/>
              <a:t>, JAVA</a:t>
            </a:r>
            <a:r>
              <a:rPr lang="ko-KR" altLang="en-US" dirty="0"/>
              <a:t>의 </a:t>
            </a:r>
            <a:r>
              <a:rPr lang="ko-KR" altLang="en-US" dirty="0" smtClean="0"/>
              <a:t>함수는 </a:t>
            </a:r>
            <a:r>
              <a:rPr lang="ko-KR" altLang="en-US" dirty="0"/>
              <a:t>무조건 클래스 안에 존재하기 때문에 결국 모든 함수가 </a:t>
            </a:r>
            <a:r>
              <a:rPr lang="ko-KR" altLang="en-US" dirty="0" err="1" smtClean="0"/>
              <a:t>메소드임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JAVA</a:t>
            </a:r>
            <a:r>
              <a:rPr lang="ko-KR" altLang="en-US" dirty="0"/>
              <a:t>에서 제공하는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/>
              <a:t>가장 많이 사용해온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err="1"/>
              <a:t>System.out.printf</a:t>
            </a:r>
            <a:r>
              <a:rPr lang="en-US" altLang="ko-KR" dirty="0"/>
              <a:t>( )</a:t>
            </a:r>
            <a:endParaRPr lang="en-US" altLang="ko-KR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750" y="3789288"/>
            <a:ext cx="42957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847" y="5107282"/>
            <a:ext cx="428625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0419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</a:t>
            </a:r>
            <a:r>
              <a:rPr lang="en-US" altLang="ko-KR" dirty="0" smtClean="0"/>
              <a:t>02 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69" y="1169988"/>
            <a:ext cx="7305675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3774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447095" y="1088740"/>
            <a:ext cx="387021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spc="-150" dirty="0" smtClean="0"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</a:rPr>
              <a:t>Chapter</a:t>
            </a:r>
            <a:r>
              <a:rPr lang="en-US" altLang="ko-KR" sz="4000" b="1" spc="-300" dirty="0" smtClean="0"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</a:rPr>
              <a:t> </a:t>
            </a:r>
            <a:r>
              <a:rPr lang="en-US" altLang="ko-KR" sz="6600" b="1" spc="-300" dirty="0" smtClean="0"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</a:rPr>
              <a:t>09</a:t>
            </a:r>
          </a:p>
          <a:p>
            <a:r>
              <a:rPr lang="ko-KR" altLang="en-US" sz="3600" dirty="0" smtClean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문자열과 </a:t>
            </a:r>
            <a:r>
              <a:rPr lang="ko-KR" altLang="en-US" sz="3600" dirty="0" err="1" smtClean="0">
                <a:solidFill>
                  <a:srgbClr val="1F497D"/>
                </a:solidFill>
                <a:latin typeface="HY헤드라인M" pitchFamily="18" charset="-127"/>
                <a:ea typeface="HY헤드라인M" pitchFamily="18" charset="-127"/>
              </a:rPr>
              <a:t>메소드</a:t>
            </a:r>
            <a:endParaRPr lang="ko-KR" altLang="en-US" sz="5400" b="1" spc="-300" dirty="0"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446875" y="3094791"/>
            <a:ext cx="5420487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ko-KR" sz="2000" b="1" spc="-150" dirty="0"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</a:rPr>
              <a:t>01</a:t>
            </a:r>
            <a:r>
              <a:rPr lang="en-US" altLang="ko-KR" b="1" spc="-10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 </a:t>
            </a:r>
            <a:r>
              <a:rPr lang="ko-KR" altLang="en-US" b="1" spc="-10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문자열</a:t>
            </a:r>
            <a:endParaRPr lang="en-US" altLang="ko-KR" b="1" spc="-100" dirty="0" smtClean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lin ang="16200000" scaled="1"/>
                <a:tileRect/>
              </a:gradFill>
            </a:endParaRPr>
          </a:p>
          <a:p>
            <a:pPr>
              <a:spcBef>
                <a:spcPts val="1200"/>
              </a:spcBef>
            </a:pPr>
            <a:r>
              <a:rPr lang="en-US" altLang="ko-KR" sz="2000" b="1" spc="-150" dirty="0" smtClean="0"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</a:rPr>
              <a:t>02 </a:t>
            </a:r>
            <a:r>
              <a:rPr lang="ko-KR" altLang="en-US" b="1" spc="-100" dirty="0" err="1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메소드</a:t>
            </a:r>
            <a:endParaRPr lang="ko-KR" altLang="en-US" b="1" spc="-100" dirty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lin ang="16200000" scaled="1"/>
                <a:tileRect/>
              </a:gradFill>
            </a:endParaRPr>
          </a:p>
          <a:p>
            <a:pPr>
              <a:spcBef>
                <a:spcPts val="1200"/>
              </a:spcBef>
            </a:pPr>
            <a:r>
              <a:rPr lang="en-US" altLang="ko-KR" sz="2000" b="1" spc="-150" dirty="0"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</a:rPr>
              <a:t>03 </a:t>
            </a:r>
            <a:r>
              <a:rPr lang="ko-KR" altLang="en-US" b="1" spc="-10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지역변수와 전역변수</a:t>
            </a:r>
            <a:endParaRPr lang="en-US" altLang="ko-KR" b="1" spc="-100" dirty="0" smtClean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lin ang="16200000" scaled="1"/>
                <a:tileRect/>
              </a:gradFill>
            </a:endParaRPr>
          </a:p>
          <a:p>
            <a:pPr>
              <a:spcBef>
                <a:spcPts val="1200"/>
              </a:spcBef>
            </a:pPr>
            <a:r>
              <a:rPr lang="en-US" altLang="ko-KR" sz="2000" b="1" spc="-150" dirty="0" smtClean="0"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</a:rPr>
              <a:t>04 </a:t>
            </a:r>
            <a:r>
              <a:rPr lang="ko-KR" altLang="en-US" b="1" spc="-100" dirty="0" err="1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메소드의</a:t>
            </a:r>
            <a:r>
              <a:rPr lang="ko-KR" altLang="en-US" b="1" spc="-10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 </a:t>
            </a:r>
            <a:r>
              <a:rPr lang="ko-KR" altLang="en-US" b="1" spc="-10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반환 값과 매개변수</a:t>
            </a:r>
          </a:p>
          <a:p>
            <a:pPr>
              <a:spcBef>
                <a:spcPts val="1200"/>
              </a:spcBef>
            </a:pPr>
            <a:r>
              <a:rPr lang="ko-KR" altLang="en-US" b="1" spc="-10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예제 모음</a:t>
            </a:r>
            <a:endParaRPr lang="en-US" altLang="ko-KR" b="1" spc="-100" dirty="0" smtClean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lin ang="16200000" scaled="1"/>
                <a:tileRect/>
              </a:gradFill>
            </a:endParaRPr>
          </a:p>
          <a:p>
            <a:pPr>
              <a:spcBef>
                <a:spcPts val="1200"/>
              </a:spcBef>
            </a:pPr>
            <a:r>
              <a:rPr lang="ko-KR" altLang="en-US" b="1" spc="-10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요약</a:t>
            </a:r>
            <a:endParaRPr lang="en-US" altLang="ko-KR" b="1" spc="-100" dirty="0" smtClean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lin ang="16200000" scaled="1"/>
                <a:tileRect/>
              </a:gradFill>
            </a:endParaRPr>
          </a:p>
          <a:p>
            <a:pPr>
              <a:spcBef>
                <a:spcPts val="1200"/>
              </a:spcBef>
            </a:pPr>
            <a:r>
              <a:rPr lang="ko-KR" altLang="en-US" b="1" spc="-10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연습문제</a:t>
            </a:r>
            <a:endParaRPr lang="en-US" altLang="ko-KR" b="1" spc="-100" dirty="0" smtClean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lin ang="162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5077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</a:t>
            </a:r>
            <a:r>
              <a:rPr lang="en-US" altLang="ko-KR" dirty="0" smtClean="0"/>
              <a:t>02 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45" y="863715"/>
            <a:ext cx="8270577" cy="4905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1337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</a:t>
            </a:r>
            <a:r>
              <a:rPr lang="en-US" altLang="ko-KR" dirty="0" smtClean="0"/>
              <a:t>02 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r>
              <a:rPr lang="en-US" altLang="ko-KR" dirty="0" smtClean="0"/>
              <a:t>(4)</a:t>
            </a:r>
            <a:endParaRPr lang="ko-KR" alt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27" y="727235"/>
            <a:ext cx="6836410" cy="3010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75" y="3725992"/>
            <a:ext cx="7510643" cy="2304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125" y="3718998"/>
            <a:ext cx="3223772" cy="2655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91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</a:t>
            </a:r>
            <a:r>
              <a:rPr lang="en-US" altLang="ko-KR" dirty="0" smtClean="0"/>
              <a:t>02 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r>
              <a:rPr lang="en-US" altLang="ko-KR" dirty="0" smtClean="0"/>
              <a:t>(5)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손님 </a:t>
            </a:r>
            <a:r>
              <a:rPr lang="en-US" altLang="ko-KR" dirty="0"/>
              <a:t>3</a:t>
            </a:r>
            <a:r>
              <a:rPr lang="ko-KR" altLang="en-US" dirty="0"/>
              <a:t>명이 연속해서 오는 </a:t>
            </a:r>
            <a:r>
              <a:rPr lang="ko-KR" altLang="en-US" dirty="0" smtClean="0"/>
              <a:t>경우 직접 커피를 </a:t>
            </a:r>
            <a:r>
              <a:rPr lang="ko-KR" altLang="en-US" dirty="0" err="1" smtClean="0"/>
              <a:t>탈때</a:t>
            </a:r>
            <a:r>
              <a:rPr lang="ko-KR" altLang="en-US" dirty="0" smtClean="0"/>
              <a:t> </a:t>
            </a:r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9-10]</a:t>
            </a:r>
            <a:r>
              <a:rPr lang="ko-KR" altLang="en-US" dirty="0"/>
              <a:t>의 </a:t>
            </a:r>
            <a:r>
              <a:rPr lang="en-US" altLang="ko-KR" dirty="0"/>
              <a:t>8~28</a:t>
            </a:r>
            <a:r>
              <a:rPr lang="ko-KR" altLang="en-US" dirty="0"/>
              <a:t>행을 두 번 </a:t>
            </a:r>
            <a:r>
              <a:rPr lang="ko-KR" altLang="en-US" dirty="0" smtClean="0"/>
              <a:t>반복</a:t>
            </a:r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99" y="1173224"/>
            <a:ext cx="5848105" cy="2693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02" y="3857062"/>
            <a:ext cx="5848106" cy="2911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0687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</a:t>
            </a:r>
            <a:r>
              <a:rPr lang="en-US" altLang="ko-KR" dirty="0" smtClean="0"/>
              <a:t>02 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r>
              <a:rPr lang="en-US" altLang="ko-KR" dirty="0" smtClean="0"/>
              <a:t>(6)</a:t>
            </a:r>
            <a:endParaRPr lang="ko-KR" alt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469" y="793750"/>
            <a:ext cx="6162675" cy="562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9623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</a:t>
            </a:r>
            <a:r>
              <a:rPr lang="en-US" altLang="ko-KR" dirty="0" smtClean="0"/>
              <a:t>02 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r>
              <a:rPr lang="en-US" altLang="ko-KR" dirty="0" smtClean="0"/>
              <a:t>(7)</a:t>
            </a:r>
            <a:endParaRPr lang="ko-KR" alt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366" y="589948"/>
            <a:ext cx="6040677" cy="4382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921" y="4977217"/>
            <a:ext cx="5291415" cy="1663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6892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</a:t>
            </a:r>
            <a:r>
              <a:rPr lang="en-US" altLang="ko-KR" dirty="0" smtClean="0"/>
              <a:t>02 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r>
              <a:rPr lang="en-US" altLang="ko-KR" dirty="0" smtClean="0"/>
              <a:t>(8)</a:t>
            </a:r>
            <a:endParaRPr lang="ko-KR" altLang="en-US" dirty="0"/>
          </a:p>
        </p:txBody>
      </p:sp>
      <p:pic>
        <p:nvPicPr>
          <p:cNvPr id="19460" name="Picture 4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625" y="637225"/>
            <a:ext cx="5108118" cy="69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153" y="1357305"/>
            <a:ext cx="6392707" cy="3060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630" y="4492864"/>
            <a:ext cx="5695661" cy="2196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74644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저자 한마디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메소드의</a:t>
            </a:r>
            <a:r>
              <a:rPr lang="ko-KR" altLang="en-US" dirty="0"/>
              <a:t> </a:t>
            </a:r>
            <a:r>
              <a:rPr lang="ko-KR" altLang="en-US" dirty="0" smtClean="0"/>
              <a:t>장점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메소드를</a:t>
            </a:r>
            <a:r>
              <a:rPr lang="ko-KR" altLang="en-US" dirty="0" smtClean="0"/>
              <a:t> </a:t>
            </a:r>
            <a:r>
              <a:rPr lang="ko-KR" altLang="en-US" dirty="0"/>
              <a:t>공부하는 것은 다음과 같은 </a:t>
            </a:r>
            <a:r>
              <a:rPr lang="ko-KR" altLang="en-US" dirty="0" err="1"/>
              <a:t>메소드의</a:t>
            </a:r>
            <a:r>
              <a:rPr lang="ko-KR" altLang="en-US" dirty="0"/>
              <a:t> 장점 때문이다</a:t>
            </a:r>
            <a:r>
              <a:rPr lang="en-US" altLang="ko-KR" dirty="0"/>
              <a:t>. </a:t>
            </a:r>
            <a:r>
              <a:rPr lang="ko-KR" altLang="en-US" dirty="0"/>
              <a:t>지금은 이해하기 조금 어려울 테니 가볍게 훑어보고 이 장을 마친 다음 다시 읽어보기 바란다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/>
              <a:t>  •</a:t>
            </a:r>
            <a:r>
              <a:rPr lang="ko-KR" altLang="en-US" dirty="0"/>
              <a:t>코드의 모듈화 </a:t>
            </a:r>
            <a:r>
              <a:rPr lang="en-US" altLang="ko-KR" dirty="0"/>
              <a:t>: </a:t>
            </a:r>
            <a:r>
              <a:rPr lang="ko-KR" altLang="en-US" dirty="0" err="1"/>
              <a:t>메소드를</a:t>
            </a:r>
            <a:r>
              <a:rPr lang="ko-KR" altLang="en-US" dirty="0"/>
              <a:t> 기능별로 작성하여 필요한 기능만 조합할 수 있다</a:t>
            </a:r>
            <a:r>
              <a:rPr lang="en-US" altLang="ko-KR" dirty="0" smtClean="0"/>
              <a:t>.</a:t>
            </a:r>
          </a:p>
          <a:p>
            <a:pPr marL="457200" lvl="1" indent="0">
              <a:buNone/>
            </a:pPr>
            <a:r>
              <a:rPr lang="en-US" altLang="ko-KR" dirty="0" smtClean="0"/>
              <a:t>  •</a:t>
            </a:r>
            <a:r>
              <a:rPr lang="ko-KR" altLang="en-US" dirty="0"/>
              <a:t>코드의 </a:t>
            </a:r>
            <a:r>
              <a:rPr lang="ko-KR" altLang="en-US" dirty="0" err="1"/>
              <a:t>간략화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반복되는 문장을 밖으로 빼냄으로써 </a:t>
            </a:r>
            <a:r>
              <a:rPr lang="en-US" altLang="ko-KR" dirty="0"/>
              <a:t>JAVA </a:t>
            </a:r>
            <a:r>
              <a:rPr lang="ko-KR" altLang="en-US" dirty="0"/>
              <a:t>소스코드를 간결하게 만든다</a:t>
            </a:r>
            <a:r>
              <a:rPr lang="en-US" altLang="ko-KR" dirty="0" smtClean="0"/>
              <a:t>.</a:t>
            </a:r>
          </a:p>
          <a:p>
            <a:pPr marL="457200" lvl="1" indent="0">
              <a:buNone/>
            </a:pPr>
            <a:r>
              <a:rPr lang="en-US" altLang="ko-KR" dirty="0" smtClean="0"/>
              <a:t>  •</a:t>
            </a:r>
            <a:r>
              <a:rPr lang="ko-KR" altLang="en-US" dirty="0"/>
              <a:t>코드의 </a:t>
            </a:r>
            <a:r>
              <a:rPr lang="ko-KR" altLang="en-US" dirty="0" err="1"/>
              <a:t>재사용성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한 번 작성한 </a:t>
            </a:r>
            <a:r>
              <a:rPr lang="ko-KR" altLang="en-US" dirty="0" err="1"/>
              <a:t>메소드를</a:t>
            </a:r>
            <a:r>
              <a:rPr lang="ko-KR" altLang="en-US" dirty="0"/>
              <a:t> 다시 사용할 수 있다</a:t>
            </a:r>
            <a:r>
              <a:rPr lang="en-US" altLang="ko-KR" dirty="0" smtClean="0"/>
              <a:t>.</a:t>
            </a:r>
          </a:p>
          <a:p>
            <a:pPr marL="45720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•</a:t>
            </a:r>
            <a:r>
              <a:rPr lang="ko-KR" altLang="en-US" dirty="0"/>
              <a:t>코드의 수정 용이 </a:t>
            </a:r>
            <a:r>
              <a:rPr lang="en-US" altLang="ko-KR" dirty="0"/>
              <a:t>: </a:t>
            </a:r>
            <a:r>
              <a:rPr lang="ko-KR" altLang="en-US" dirty="0"/>
              <a:t>프로그램 오류를 수정하기가 쉽다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08752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</a:t>
            </a:r>
            <a:r>
              <a:rPr lang="en-US" altLang="ko-KR" dirty="0" smtClean="0"/>
              <a:t>02 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r>
              <a:rPr lang="en-US" altLang="ko-KR" dirty="0" smtClean="0"/>
              <a:t>(9)</a:t>
            </a:r>
            <a:endParaRPr lang="ko-KR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731" y="638690"/>
            <a:ext cx="6132492" cy="4430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768" y="5094185"/>
            <a:ext cx="6210690" cy="147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482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</a:t>
            </a:r>
            <a:r>
              <a:rPr lang="en-US" altLang="ko-KR" dirty="0" smtClean="0"/>
              <a:t>02 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r>
              <a:rPr lang="en-US" altLang="ko-KR" dirty="0" smtClean="0"/>
              <a:t>(10)</a:t>
            </a:r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191" y="2894138"/>
            <a:ext cx="6592546" cy="3505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41" y="850067"/>
            <a:ext cx="6710086" cy="1776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9644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</a:t>
            </a:r>
            <a:r>
              <a:rPr lang="en-US" altLang="ko-KR" dirty="0" smtClean="0"/>
              <a:t>02 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r>
              <a:rPr lang="en-US" altLang="ko-KR" dirty="0" smtClean="0"/>
              <a:t>(11)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메소드의</a:t>
            </a:r>
            <a:r>
              <a:rPr lang="ko-KR" altLang="en-US" dirty="0"/>
              <a:t> 모양과 </a:t>
            </a:r>
            <a:r>
              <a:rPr lang="ko-KR" altLang="en-US" dirty="0" smtClean="0"/>
              <a:t>활용</a:t>
            </a:r>
            <a:endParaRPr lang="en-US" altLang="ko-KR" dirty="0" smtClean="0"/>
          </a:p>
          <a:p>
            <a:pPr lvl="1"/>
            <a:r>
              <a:rPr lang="ko-KR" altLang="en-US" dirty="0" err="1"/>
              <a:t>메소드는</a:t>
            </a:r>
            <a:r>
              <a:rPr lang="ko-KR" altLang="en-US" dirty="0"/>
              <a:t> 매개변수</a:t>
            </a:r>
            <a:r>
              <a:rPr lang="en-US" altLang="ko-KR" dirty="0"/>
              <a:t>(parameter)</a:t>
            </a:r>
            <a:r>
              <a:rPr lang="ko-KR" altLang="en-US" dirty="0"/>
              <a:t>를 </a:t>
            </a:r>
            <a:r>
              <a:rPr lang="ko-KR" altLang="en-US" dirty="0" err="1"/>
              <a:t>입력받은</a:t>
            </a:r>
            <a:r>
              <a:rPr lang="ko-KR" altLang="en-US" dirty="0"/>
              <a:t> 후 그 매개변수를 가공 및 처리하여 반환 값을 </a:t>
            </a:r>
            <a:r>
              <a:rPr lang="ko-KR" altLang="en-US" dirty="0" smtClean="0"/>
              <a:t>돌려줌</a:t>
            </a:r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604" y="2361712"/>
            <a:ext cx="4162425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7742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이 장에서는 </a:t>
            </a:r>
            <a:r>
              <a:rPr lang="en-US" altLang="ko-KR" dirty="0"/>
              <a:t>JAVA</a:t>
            </a:r>
            <a:r>
              <a:rPr lang="ko-KR" altLang="en-US" dirty="0"/>
              <a:t>에서 다루는 문자열과 문자열 </a:t>
            </a:r>
            <a:r>
              <a:rPr lang="ko-KR" altLang="en-US" dirty="0" err="1"/>
              <a:t>메소드에</a:t>
            </a:r>
            <a:r>
              <a:rPr lang="ko-KR" altLang="en-US" dirty="0"/>
              <a:t> 대해 학습한 뒤</a:t>
            </a:r>
            <a:r>
              <a:rPr lang="en-US" altLang="ko-KR" dirty="0"/>
              <a:t>, JAVA</a:t>
            </a:r>
            <a:r>
              <a:rPr lang="ko-KR" altLang="en-US" dirty="0"/>
              <a:t>뿐 아니라 대부분의 프로그래밍 언어에서 중요하게 사용되는 개념인 </a:t>
            </a:r>
            <a:r>
              <a:rPr lang="ko-KR" altLang="en-US" dirty="0" err="1"/>
              <a:t>메소드</a:t>
            </a:r>
            <a:r>
              <a:rPr lang="en-US" altLang="ko-KR" dirty="0"/>
              <a:t>(</a:t>
            </a:r>
            <a:r>
              <a:rPr lang="ko-KR" altLang="en-US" dirty="0"/>
              <a:t>함수</a:t>
            </a:r>
            <a:r>
              <a:rPr lang="en-US" altLang="ko-KR" dirty="0"/>
              <a:t>)</a:t>
            </a:r>
            <a:r>
              <a:rPr lang="ko-KR" altLang="en-US" dirty="0"/>
              <a:t>에 대해 상세히 알아본다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5442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</a:t>
            </a:r>
            <a:r>
              <a:rPr lang="en-US" altLang="ko-KR" dirty="0" smtClean="0"/>
              <a:t>02 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r>
              <a:rPr lang="en-US" altLang="ko-KR" dirty="0" smtClean="0"/>
              <a:t>(12)</a:t>
            </a:r>
            <a:endParaRPr lang="ko-KR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295" y="810588"/>
            <a:ext cx="7155795" cy="482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675" y="5050645"/>
            <a:ext cx="3723062" cy="1353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58043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</a:t>
            </a:r>
            <a:r>
              <a:rPr lang="en-US" altLang="ko-KR" dirty="0" smtClean="0"/>
              <a:t>02 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r>
              <a:rPr lang="en-US" altLang="ko-KR" dirty="0" smtClean="0"/>
              <a:t>(13)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dirty="0" smtClean="0"/>
              <a:t>11</a:t>
            </a:r>
            <a:r>
              <a:rPr lang="ko-KR" altLang="en-US" dirty="0" smtClean="0"/>
              <a:t>행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두 정수를 </a:t>
            </a:r>
            <a:r>
              <a:rPr lang="ko-KR" altLang="en-US" dirty="0" err="1"/>
              <a:t>입력받아</a:t>
            </a:r>
            <a:r>
              <a:rPr lang="ko-KR" altLang="en-US" dirty="0"/>
              <a:t> 두 정수의 합계를 반환하는 </a:t>
            </a:r>
            <a:r>
              <a:rPr lang="en-US" altLang="ko-KR" dirty="0"/>
              <a:t>plus( )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80" y="1327413"/>
            <a:ext cx="7546370" cy="5015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11820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</a:t>
            </a:r>
            <a:r>
              <a:rPr lang="en-US" altLang="ko-KR" dirty="0" smtClean="0"/>
              <a:t>02 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r>
              <a:rPr lang="en-US" altLang="ko-KR" dirty="0" smtClean="0"/>
              <a:t>(14)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간단하게 표현한 </a:t>
            </a:r>
            <a:r>
              <a:rPr lang="en-US" altLang="ko-KR" dirty="0"/>
              <a:t>plus( ) </a:t>
            </a:r>
            <a:r>
              <a:rPr lang="ko-KR" altLang="en-US" dirty="0" err="1"/>
              <a:t>메소드의</a:t>
            </a:r>
            <a:r>
              <a:rPr lang="ko-KR" altLang="en-US" dirty="0"/>
              <a:t> 호출</a:t>
            </a:r>
            <a:endParaRPr lang="en-US" altLang="ko-KR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63" y="1828800"/>
            <a:ext cx="4791075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5502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</a:t>
            </a:r>
            <a:r>
              <a:rPr lang="en-US" altLang="ko-KR" dirty="0" smtClean="0"/>
              <a:t>02 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r>
              <a:rPr lang="en-US" altLang="ko-KR" dirty="0" smtClean="0"/>
              <a:t>(15)</a:t>
            </a:r>
            <a:endParaRPr lang="ko-KR" alt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97" y="837610"/>
            <a:ext cx="7253806" cy="515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370" y="6021581"/>
            <a:ext cx="277254" cy="19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09562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</a:t>
            </a:r>
            <a:r>
              <a:rPr lang="en-US" altLang="ko-KR" dirty="0" smtClean="0"/>
              <a:t>02 </a:t>
            </a:r>
            <a:r>
              <a:rPr lang="ko-KR" altLang="en-US" dirty="0" err="1" smtClean="0"/>
              <a:t>메소</a:t>
            </a:r>
            <a:r>
              <a:rPr lang="ko-KR" altLang="en-US" dirty="0" err="1"/>
              <a:t>드</a:t>
            </a:r>
            <a:r>
              <a:rPr lang="en-US" altLang="ko-KR" dirty="0" smtClean="0"/>
              <a:t>(16)</a:t>
            </a:r>
            <a:endParaRPr lang="ko-KR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47" y="715867"/>
            <a:ext cx="6636376" cy="4912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75" y="5634245"/>
            <a:ext cx="7193712" cy="93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26" y="5732692"/>
            <a:ext cx="2504978" cy="254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601" y="4721962"/>
            <a:ext cx="3050959" cy="1862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79233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</a:t>
            </a:r>
            <a:r>
              <a:rPr lang="en-US" altLang="ko-KR" dirty="0" smtClean="0"/>
              <a:t>03 </a:t>
            </a:r>
            <a:r>
              <a:rPr lang="ko-KR" altLang="en-US" dirty="0"/>
              <a:t>지역변수와 </a:t>
            </a:r>
            <a:r>
              <a:rPr lang="ko-KR" altLang="en-US" dirty="0" smtClean="0"/>
              <a:t>전역변수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지역변수는 </a:t>
            </a:r>
            <a:r>
              <a:rPr lang="ko-KR" altLang="en-US" dirty="0" smtClean="0"/>
              <a:t>한정된 </a:t>
            </a:r>
            <a:r>
              <a:rPr lang="ko-KR" altLang="en-US" dirty="0"/>
              <a:t>지역</a:t>
            </a:r>
            <a:r>
              <a:rPr lang="en-US" altLang="ko-KR" dirty="0"/>
              <a:t>(local)</a:t>
            </a:r>
            <a:r>
              <a:rPr lang="ko-KR" altLang="en-US" dirty="0"/>
              <a:t>에서만 사용되는 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, </a:t>
            </a:r>
            <a:r>
              <a:rPr lang="ko-KR" altLang="en-US" dirty="0"/>
              <a:t>전역변수는 프로그램 </a:t>
            </a:r>
            <a:r>
              <a:rPr lang="ko-KR" altLang="en-US" dirty="0" smtClean="0"/>
              <a:t>전체</a:t>
            </a:r>
            <a:r>
              <a:rPr lang="en-US" altLang="ko-KR" dirty="0"/>
              <a:t>(global)</a:t>
            </a:r>
            <a:r>
              <a:rPr lang="ko-KR" altLang="en-US" dirty="0"/>
              <a:t>에서 사용되는 </a:t>
            </a:r>
            <a:r>
              <a:rPr lang="ko-KR" altLang="en-US" dirty="0" smtClean="0"/>
              <a:t>변수</a:t>
            </a:r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1808336"/>
            <a:ext cx="69723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1557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</a:t>
            </a:r>
            <a:r>
              <a:rPr lang="en-US" altLang="ko-KR" dirty="0" smtClean="0"/>
              <a:t>03 </a:t>
            </a:r>
            <a:r>
              <a:rPr lang="ko-KR" altLang="en-US" dirty="0"/>
              <a:t>지역변수와 </a:t>
            </a:r>
            <a:r>
              <a:rPr lang="ko-KR" altLang="en-US" dirty="0" smtClean="0"/>
              <a:t>전역변수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지역변수와 전역변수의 공존</a:t>
            </a:r>
            <a:endParaRPr lang="en-US" altLang="ko-KR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" y="1871663"/>
            <a:ext cx="7305675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94099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저자 한마디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인스턴스</a:t>
            </a:r>
            <a:r>
              <a:rPr lang="ko-KR" altLang="en-US" dirty="0"/>
              <a:t> 변수</a:t>
            </a:r>
            <a:r>
              <a:rPr lang="en-US" altLang="ko-KR" dirty="0"/>
              <a:t>, </a:t>
            </a:r>
            <a:r>
              <a:rPr lang="ko-KR" altLang="en-US" dirty="0"/>
              <a:t>클래스 변수</a:t>
            </a:r>
            <a:r>
              <a:rPr lang="en-US" altLang="ko-KR" dirty="0"/>
              <a:t>, </a:t>
            </a:r>
            <a:r>
              <a:rPr lang="ko-KR" altLang="en-US" dirty="0" smtClean="0"/>
              <a:t>전역변수</a:t>
            </a:r>
            <a:endParaRPr lang="en-US" altLang="ko-KR" dirty="0" smtClean="0"/>
          </a:p>
          <a:p>
            <a:pPr lvl="1"/>
            <a:r>
              <a:rPr lang="ko-KR" altLang="en-US" dirty="0"/>
              <a:t>전역변수에 해당하는 변수를 </a:t>
            </a:r>
            <a:r>
              <a:rPr lang="en-US" altLang="ko-KR" dirty="0"/>
              <a:t>JAVA</a:t>
            </a:r>
            <a:r>
              <a:rPr lang="ko-KR" altLang="en-US" dirty="0"/>
              <a:t>에서는 주로 </a:t>
            </a:r>
            <a:r>
              <a:rPr lang="ko-KR" altLang="en-US" dirty="0" err="1"/>
              <a:t>인스턴스</a:t>
            </a:r>
            <a:r>
              <a:rPr lang="ko-KR" altLang="en-US" dirty="0"/>
              <a:t> 변수</a:t>
            </a:r>
            <a:r>
              <a:rPr lang="en-US" altLang="ko-KR" dirty="0"/>
              <a:t>(instance variable) </a:t>
            </a:r>
            <a:r>
              <a:rPr lang="ko-KR" altLang="en-US" dirty="0"/>
              <a:t>또는 클래스 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(</a:t>
            </a:r>
            <a:r>
              <a:rPr lang="en-US" altLang="ko-KR" dirty="0"/>
              <a:t>class variable)</a:t>
            </a:r>
            <a:r>
              <a:rPr lang="ko-KR" altLang="en-US" dirty="0"/>
              <a:t>라고 부른다</a:t>
            </a:r>
            <a:r>
              <a:rPr lang="en-US" altLang="ko-KR" dirty="0"/>
              <a:t>. </a:t>
            </a:r>
            <a:r>
              <a:rPr lang="ko-KR" altLang="en-US" dirty="0"/>
              <a:t>아직 클래스에 대해 배우지 않았으니 이를 구분하기 어려울 것이다</a:t>
            </a:r>
            <a:r>
              <a:rPr lang="en-US" altLang="ko-KR" dirty="0"/>
              <a:t>. </a:t>
            </a:r>
            <a:r>
              <a:rPr lang="ko-KR" altLang="en-US" dirty="0" smtClean="0"/>
              <a:t>그러므로 </a:t>
            </a:r>
            <a:r>
              <a:rPr lang="ko-KR" altLang="en-US" dirty="0"/>
              <a:t>이 장에서는 </a:t>
            </a:r>
            <a:r>
              <a:rPr lang="en-US" altLang="ko-KR" dirty="0"/>
              <a:t>JAVA</a:t>
            </a:r>
            <a:r>
              <a:rPr lang="ko-KR" altLang="en-US" dirty="0"/>
              <a:t>의 클래스 변수를 다른 프로그래밍 언어와 공통되게 전역변수라고 부를 것이다</a:t>
            </a:r>
            <a:r>
              <a:rPr lang="en-US" altLang="ko-KR" dirty="0"/>
              <a:t>. </a:t>
            </a:r>
            <a:r>
              <a:rPr lang="ko-KR" altLang="en-US" dirty="0" smtClean="0"/>
              <a:t>참고로 </a:t>
            </a:r>
            <a:r>
              <a:rPr lang="ko-KR" altLang="en-US" dirty="0"/>
              <a:t>클래스 변수 앞에는 항상 </a:t>
            </a:r>
            <a:r>
              <a:rPr lang="en-US" altLang="ko-KR" dirty="0"/>
              <a:t>static </a:t>
            </a:r>
            <a:r>
              <a:rPr lang="ko-KR" altLang="en-US" dirty="0"/>
              <a:t>키워드가 붙는데</a:t>
            </a:r>
            <a:r>
              <a:rPr lang="en-US" altLang="ko-KR" dirty="0"/>
              <a:t>, </a:t>
            </a:r>
            <a:r>
              <a:rPr lang="ko-KR" altLang="en-US" dirty="0"/>
              <a:t>지금은 </a:t>
            </a:r>
            <a:r>
              <a:rPr lang="en-US" altLang="ko-KR" dirty="0"/>
              <a:t>JAVA</a:t>
            </a:r>
            <a:r>
              <a:rPr lang="ko-KR" altLang="en-US" dirty="0"/>
              <a:t>의 전역변수 앞에 </a:t>
            </a:r>
            <a:r>
              <a:rPr lang="en-US" altLang="ko-KR" dirty="0"/>
              <a:t>static</a:t>
            </a:r>
            <a:r>
              <a:rPr lang="ko-KR" altLang="en-US" dirty="0"/>
              <a:t>이 </a:t>
            </a:r>
            <a:r>
              <a:rPr lang="ko-KR" altLang="en-US" dirty="0" smtClean="0"/>
              <a:t>붙는다고만 알아두자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0201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</a:t>
            </a:r>
            <a:r>
              <a:rPr lang="en-US" altLang="ko-KR" dirty="0" smtClean="0"/>
              <a:t>03 </a:t>
            </a:r>
            <a:r>
              <a:rPr lang="ko-KR" altLang="en-US" dirty="0"/>
              <a:t>지역변수와 </a:t>
            </a:r>
            <a:r>
              <a:rPr lang="ko-KR" altLang="en-US" dirty="0" smtClean="0"/>
              <a:t>전역변수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75" y="795475"/>
            <a:ext cx="7613844" cy="477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130" y="4832277"/>
            <a:ext cx="2610290" cy="17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38883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</a:t>
            </a:r>
            <a:r>
              <a:rPr lang="en-US" altLang="ko-KR" dirty="0" smtClean="0"/>
              <a:t>04 </a:t>
            </a:r>
            <a:r>
              <a:rPr lang="ko-KR" altLang="en-US" dirty="0" err="1"/>
              <a:t>메소드의</a:t>
            </a:r>
            <a:r>
              <a:rPr lang="ko-KR" altLang="en-US" dirty="0"/>
              <a:t> 반환 값과 </a:t>
            </a:r>
            <a:r>
              <a:rPr lang="ko-KR" altLang="en-US" dirty="0" smtClean="0"/>
              <a:t>매개변수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 err="1"/>
              <a:t>메소드</a:t>
            </a:r>
            <a:r>
              <a:rPr lang="ko-KR" altLang="en-US" dirty="0"/>
              <a:t> 내부에서 어떠한 처리 과정을 거친 뒤에는 값을 돌려주게 되어 있는데 이것을 반환 값이라 하고</a:t>
            </a:r>
            <a:r>
              <a:rPr lang="en-US" altLang="ko-KR" dirty="0"/>
              <a:t>, 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전달되는 값은 매개변수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TIP : </a:t>
            </a:r>
            <a:r>
              <a:rPr lang="ko-KR" altLang="en-US" dirty="0"/>
              <a:t>반환 값은 </a:t>
            </a:r>
            <a:r>
              <a:rPr lang="en-US" altLang="ko-KR" dirty="0"/>
              <a:t>return </a:t>
            </a:r>
            <a:r>
              <a:rPr lang="ko-KR" altLang="en-US" dirty="0"/>
              <a:t>문에 의해 반환되므로 ‘리턴 값</a:t>
            </a:r>
            <a:r>
              <a:rPr lang="ko-KR" altLang="en-US" dirty="0" smtClean="0"/>
              <a:t>’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매개변수</a:t>
            </a:r>
            <a:r>
              <a:rPr lang="en-US" altLang="ko-KR" dirty="0"/>
              <a:t>(parameter)</a:t>
            </a:r>
            <a:r>
              <a:rPr lang="ko-KR" altLang="en-US" dirty="0"/>
              <a:t>는 영문 그대로 ‘</a:t>
            </a:r>
            <a:r>
              <a:rPr lang="ko-KR" altLang="en-US" dirty="0" err="1"/>
              <a:t>파라미터</a:t>
            </a:r>
            <a:r>
              <a:rPr lang="ko-KR" altLang="en-US" dirty="0" smtClean="0"/>
              <a:t>’</a:t>
            </a:r>
            <a:endParaRPr lang="en-US" altLang="ko-KR" dirty="0" smtClean="0"/>
          </a:p>
          <a:p>
            <a:r>
              <a:rPr lang="ko-KR" altLang="en-US" dirty="0"/>
              <a:t>반환 값 </a:t>
            </a:r>
            <a:r>
              <a:rPr lang="ko-KR" altLang="en-US" dirty="0" smtClean="0"/>
              <a:t>유무에 </a:t>
            </a:r>
            <a:r>
              <a:rPr lang="ko-KR" altLang="en-US" dirty="0"/>
              <a:t>따른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smtClean="0"/>
              <a:t>구분</a:t>
            </a:r>
            <a:endParaRPr lang="en-US" altLang="ko-KR" dirty="0" smtClean="0"/>
          </a:p>
          <a:p>
            <a:pPr lvl="1"/>
            <a:r>
              <a:rPr lang="ko-KR" altLang="en-US" dirty="0"/>
              <a:t>반환 값이 있는 </a:t>
            </a:r>
            <a:r>
              <a:rPr lang="ko-KR" altLang="en-US" dirty="0" err="1"/>
              <a:t>메소드</a:t>
            </a:r>
            <a:endParaRPr lang="en-US" altLang="ko-KR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825" y="2843935"/>
            <a:ext cx="5712587" cy="3693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821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01 </a:t>
            </a:r>
            <a:r>
              <a:rPr lang="ko-KR" altLang="en-US" dirty="0" smtClean="0"/>
              <a:t>문자열</a:t>
            </a:r>
            <a:r>
              <a:rPr lang="en-US" altLang="ko-KR" smtClean="0"/>
              <a:t>(1)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 </a:t>
            </a:r>
            <a:r>
              <a:rPr lang="ko-KR" altLang="en-US" dirty="0" err="1"/>
              <a:t>메소드의</a:t>
            </a:r>
            <a:r>
              <a:rPr lang="ko-KR" altLang="en-US" dirty="0"/>
              <a:t> </a:t>
            </a:r>
            <a:r>
              <a:rPr lang="ko-KR" altLang="en-US" dirty="0" smtClean="0"/>
              <a:t>개념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en-US" altLang="ko-KR" dirty="0" smtClean="0"/>
              <a:t>TIP : </a:t>
            </a:r>
            <a:r>
              <a:rPr lang="ko-KR" altLang="en-US" dirty="0" smtClean="0"/>
              <a:t>앞서 </a:t>
            </a:r>
            <a:r>
              <a:rPr lang="ko-KR" altLang="en-US" dirty="0"/>
              <a:t>언급했듯이 </a:t>
            </a:r>
            <a:r>
              <a:rPr lang="ko-KR" altLang="en-US" dirty="0" err="1"/>
              <a:t>메소드</a:t>
            </a:r>
            <a:r>
              <a:rPr lang="en-US" altLang="ko-KR" dirty="0"/>
              <a:t>(method) </a:t>
            </a:r>
            <a:r>
              <a:rPr lang="ko-KR" altLang="en-US" dirty="0"/>
              <a:t>는 미리 만들어진 특정한 기능을 </a:t>
            </a:r>
            <a:r>
              <a:rPr lang="ko-KR" altLang="en-US" dirty="0" smtClean="0"/>
              <a:t>하며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/>
              <a:t>        </a:t>
            </a:r>
            <a:r>
              <a:rPr lang="ko-KR" altLang="en-US" dirty="0" smtClean="0"/>
              <a:t> </a:t>
            </a:r>
            <a:r>
              <a:rPr lang="ko-KR" altLang="en-US" dirty="0"/>
              <a:t>‘</a:t>
            </a:r>
            <a:r>
              <a:rPr lang="ko-KR" altLang="en-US" dirty="0" err="1"/>
              <a:t>메소드이름</a:t>
            </a:r>
            <a:r>
              <a:rPr lang="en-US" altLang="ko-KR" dirty="0"/>
              <a:t>( ) ’</a:t>
            </a:r>
            <a:r>
              <a:rPr lang="ko-KR" altLang="en-US" dirty="0"/>
              <a:t>의 </a:t>
            </a:r>
            <a:r>
              <a:rPr lang="ko-KR" altLang="en-US" dirty="0" smtClean="0"/>
              <a:t>형식</a:t>
            </a:r>
            <a:r>
              <a:rPr lang="en-US" altLang="ko-KR" dirty="0" smtClean="0"/>
              <a:t>. </a:t>
            </a:r>
            <a:r>
              <a:rPr lang="ko-KR" altLang="en-US" dirty="0"/>
              <a:t>다른 언어에서는 </a:t>
            </a:r>
            <a:r>
              <a:rPr lang="ko-KR" altLang="en-US" dirty="0" err="1"/>
              <a:t>메소드를</a:t>
            </a:r>
            <a:r>
              <a:rPr lang="ko-KR" altLang="en-US" dirty="0"/>
              <a:t> </a:t>
            </a:r>
            <a:r>
              <a:rPr lang="ko-KR" altLang="en-US" dirty="0" smtClean="0"/>
              <a:t>함수 </a:t>
            </a:r>
            <a:r>
              <a:rPr lang="en-US" altLang="ko-KR" dirty="0"/>
              <a:t>(function) </a:t>
            </a:r>
            <a:r>
              <a:rPr lang="ko-KR" altLang="en-US" dirty="0"/>
              <a:t>또는 멤버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</a:t>
            </a:r>
            <a:r>
              <a:rPr lang="ko-KR" altLang="en-US" dirty="0" smtClean="0"/>
              <a:t>수</a:t>
            </a:r>
            <a:r>
              <a:rPr lang="en-US" altLang="ko-KR" dirty="0"/>
              <a:t>(member function) </a:t>
            </a:r>
            <a:r>
              <a:rPr lang="ko-KR" altLang="en-US" dirty="0" smtClean="0"/>
              <a:t>라 함</a:t>
            </a:r>
            <a:r>
              <a:rPr lang="en-US" altLang="ko-KR" dirty="0" smtClean="0"/>
              <a:t>. </a:t>
            </a:r>
            <a:r>
              <a:rPr lang="ko-KR" altLang="en-US" dirty="0"/>
              <a:t>또한 필드</a:t>
            </a:r>
            <a:r>
              <a:rPr lang="en-US" altLang="ko-KR" dirty="0"/>
              <a:t>(field) </a:t>
            </a:r>
            <a:r>
              <a:rPr lang="ko-KR" altLang="en-US" dirty="0"/>
              <a:t>는 객체의 상태를 </a:t>
            </a:r>
            <a:r>
              <a:rPr lang="ko-KR" altLang="en-US" dirty="0" smtClean="0"/>
              <a:t>나타내며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ko-KR" altLang="en-US" dirty="0" smtClean="0"/>
              <a:t> </a:t>
            </a:r>
            <a:r>
              <a:rPr lang="ko-KR" altLang="en-US" dirty="0"/>
              <a:t>‘변수이름</a:t>
            </a:r>
            <a:r>
              <a:rPr lang="en-US" altLang="ko-KR" dirty="0"/>
              <a:t>.</a:t>
            </a:r>
            <a:r>
              <a:rPr lang="ko-KR" altLang="en-US" dirty="0"/>
              <a:t>필드’의 </a:t>
            </a:r>
            <a:r>
              <a:rPr lang="ko-KR" altLang="en-US" dirty="0" smtClean="0"/>
              <a:t>형식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필드는 </a:t>
            </a:r>
            <a:r>
              <a:rPr lang="ko-KR" altLang="en-US" dirty="0"/>
              <a:t>다른 말로 </a:t>
            </a:r>
            <a:r>
              <a:rPr lang="ko-KR" altLang="en-US" dirty="0" smtClean="0"/>
              <a:t>속성이라 함</a:t>
            </a:r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1648870"/>
            <a:ext cx="358140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21281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</a:t>
            </a:r>
            <a:r>
              <a:rPr lang="en-US" altLang="ko-KR" dirty="0" smtClean="0"/>
              <a:t>04 </a:t>
            </a:r>
            <a:r>
              <a:rPr lang="ko-KR" altLang="en-US" dirty="0" err="1"/>
              <a:t>메소드의</a:t>
            </a:r>
            <a:r>
              <a:rPr lang="ko-KR" altLang="en-US" dirty="0"/>
              <a:t> 반환 값과 </a:t>
            </a:r>
            <a:r>
              <a:rPr lang="ko-KR" altLang="en-US" dirty="0" smtClean="0"/>
              <a:t>매개변수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반환 값이 없는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ko-KR" altLang="en-US" dirty="0" err="1"/>
              <a:t>메소드를</a:t>
            </a:r>
            <a:r>
              <a:rPr lang="ko-KR" altLang="en-US" dirty="0"/>
              <a:t> 실행한 결과 돌려줄 값이 없는 경우에는 </a:t>
            </a:r>
            <a:r>
              <a:rPr lang="ko-KR" altLang="en-US" dirty="0" err="1"/>
              <a:t>메소드의</a:t>
            </a:r>
            <a:r>
              <a:rPr lang="ko-KR" altLang="en-US" dirty="0"/>
              <a:t> </a:t>
            </a:r>
            <a:r>
              <a:rPr lang="ko-KR" altLang="en-US" dirty="0" err="1"/>
              <a:t>데이터형을</a:t>
            </a:r>
            <a:r>
              <a:rPr lang="ko-KR" altLang="en-US" dirty="0"/>
              <a:t> </a:t>
            </a:r>
            <a:r>
              <a:rPr lang="en-US" altLang="ko-KR" dirty="0" smtClean="0"/>
              <a:t>void (</a:t>
            </a:r>
            <a:r>
              <a:rPr lang="ko-KR" altLang="en-US" dirty="0" err="1" smtClean="0"/>
              <a:t>무치형</a:t>
            </a:r>
            <a:r>
              <a:rPr lang="ko-KR" altLang="en-US" dirty="0" smtClean="0"/>
              <a:t>’</a:t>
            </a:r>
            <a:r>
              <a:rPr lang="en-US" altLang="ko-KR" dirty="0" smtClean="0"/>
              <a:t>) </a:t>
            </a:r>
            <a:r>
              <a:rPr lang="ko-KR" altLang="en-US" dirty="0" smtClean="0"/>
              <a:t>으로 함</a:t>
            </a:r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1900742"/>
            <a:ext cx="7267575" cy="384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66875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저자 한마디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main( ) </a:t>
            </a:r>
            <a:r>
              <a:rPr lang="ko-KR" altLang="en-US" dirty="0" err="1"/>
              <a:t>메소드의</a:t>
            </a:r>
            <a:r>
              <a:rPr lang="ko-KR" altLang="en-US" dirty="0"/>
              <a:t> 반환 </a:t>
            </a:r>
            <a:r>
              <a:rPr lang="ko-KR" altLang="en-US" dirty="0" smtClean="0"/>
              <a:t>값</a:t>
            </a:r>
            <a:endParaRPr lang="en-US" altLang="ko-KR" dirty="0" smtClean="0"/>
          </a:p>
          <a:p>
            <a:pPr lvl="1"/>
            <a:r>
              <a:rPr lang="ko-KR" altLang="en-US" dirty="0"/>
              <a:t>지금까지 </a:t>
            </a:r>
            <a:r>
              <a:rPr lang="en-US" altLang="ko-KR" dirty="0"/>
              <a:t>void main ( )</a:t>
            </a:r>
            <a:r>
              <a:rPr lang="ko-KR" altLang="en-US" dirty="0"/>
              <a:t>으로 메인 </a:t>
            </a:r>
            <a:r>
              <a:rPr lang="ko-KR" altLang="en-US" dirty="0" err="1"/>
              <a:t>메소드도</a:t>
            </a:r>
            <a:r>
              <a:rPr lang="ko-KR" altLang="en-US" dirty="0"/>
              <a:t> </a:t>
            </a:r>
            <a:r>
              <a:rPr lang="en-US" altLang="ko-KR" dirty="0"/>
              <a:t>void</a:t>
            </a:r>
            <a:r>
              <a:rPr lang="ko-KR" altLang="en-US" dirty="0"/>
              <a:t>형으로 선언했다</a:t>
            </a:r>
            <a:r>
              <a:rPr lang="en-US" altLang="ko-KR" dirty="0"/>
              <a:t>. main ( ) </a:t>
            </a:r>
            <a:r>
              <a:rPr lang="ko-KR" altLang="en-US" dirty="0" err="1"/>
              <a:t>메소드의</a:t>
            </a:r>
            <a:r>
              <a:rPr lang="ko-KR" altLang="en-US" dirty="0"/>
              <a:t> 끝이 프로그램의 </a:t>
            </a:r>
            <a:r>
              <a:rPr lang="ko-KR" altLang="en-US" dirty="0" smtClean="0"/>
              <a:t>끝이기 </a:t>
            </a:r>
            <a:r>
              <a:rPr lang="ko-KR" altLang="en-US" dirty="0"/>
              <a:t>때문에 </a:t>
            </a:r>
            <a:r>
              <a:rPr lang="en-US" altLang="ko-KR" dirty="0"/>
              <a:t>return </a:t>
            </a:r>
            <a:r>
              <a:rPr lang="ko-KR" altLang="en-US" dirty="0"/>
              <a:t>문을 사용하지 않아도 별 문제가 없었던 것이다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3517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</a:t>
            </a:r>
            <a:r>
              <a:rPr lang="en-US" altLang="ko-KR" dirty="0" smtClean="0"/>
              <a:t>04 </a:t>
            </a:r>
            <a:r>
              <a:rPr lang="ko-KR" altLang="en-US" dirty="0" err="1"/>
              <a:t>메소드의</a:t>
            </a:r>
            <a:r>
              <a:rPr lang="ko-KR" altLang="en-US" dirty="0"/>
              <a:t> 반환 값과 </a:t>
            </a:r>
            <a:r>
              <a:rPr lang="ko-KR" altLang="en-US" dirty="0" smtClean="0"/>
              <a:t>매개변수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00" y="607332"/>
            <a:ext cx="7008112" cy="216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36" y="2798930"/>
            <a:ext cx="7155795" cy="3953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161" y="4998649"/>
            <a:ext cx="2758679" cy="1497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82958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</a:t>
            </a:r>
            <a:r>
              <a:rPr lang="en-US" altLang="ko-KR" dirty="0" smtClean="0"/>
              <a:t>04 </a:t>
            </a:r>
            <a:r>
              <a:rPr lang="ko-KR" altLang="en-US" dirty="0" err="1"/>
              <a:t>메소드의</a:t>
            </a:r>
            <a:r>
              <a:rPr lang="ko-KR" altLang="en-US" dirty="0"/>
              <a:t> 반환 값과 </a:t>
            </a:r>
            <a:r>
              <a:rPr lang="ko-KR" altLang="en-US" dirty="0" smtClean="0"/>
              <a:t>매개변수</a:t>
            </a:r>
            <a:r>
              <a:rPr lang="en-US" altLang="ko-KR" dirty="0" smtClean="0"/>
              <a:t>(4)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매개변수 전달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1"/>
            <a:r>
              <a:rPr lang="ko-KR" altLang="en-US" dirty="0"/>
              <a:t>값의 </a:t>
            </a:r>
            <a:r>
              <a:rPr lang="ko-KR" altLang="en-US" dirty="0" smtClean="0"/>
              <a:t>전달</a:t>
            </a:r>
            <a:r>
              <a:rPr lang="en-US" altLang="ko-KR" dirty="0" smtClean="0"/>
              <a:t>(</a:t>
            </a:r>
            <a:r>
              <a:rPr lang="en-US" altLang="ko-KR" dirty="0"/>
              <a:t>call by value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/>
              <a:t>값 자체를 </a:t>
            </a:r>
            <a:r>
              <a:rPr lang="ko-KR" altLang="en-US" dirty="0" err="1"/>
              <a:t>메소드에</a:t>
            </a:r>
            <a:r>
              <a:rPr lang="ko-KR" altLang="en-US" dirty="0"/>
              <a:t> 넘겨주는 </a:t>
            </a:r>
            <a:r>
              <a:rPr lang="ko-KR" altLang="en-US" dirty="0" smtClean="0"/>
              <a:t>방법</a:t>
            </a:r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98" y="1755584"/>
            <a:ext cx="7129657" cy="4843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87713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</a:t>
            </a:r>
            <a:r>
              <a:rPr lang="en-US" altLang="ko-KR" dirty="0" smtClean="0"/>
              <a:t>04 </a:t>
            </a:r>
            <a:r>
              <a:rPr lang="ko-KR" altLang="en-US" dirty="0" err="1"/>
              <a:t>메소드의</a:t>
            </a:r>
            <a:r>
              <a:rPr lang="ko-KR" altLang="en-US" dirty="0"/>
              <a:t> 반환 값과 </a:t>
            </a:r>
            <a:r>
              <a:rPr lang="ko-KR" altLang="en-US" dirty="0" smtClean="0"/>
              <a:t>매개변수</a:t>
            </a:r>
            <a:r>
              <a:rPr lang="en-US" altLang="ko-KR" dirty="0" smtClean="0"/>
              <a:t>(5)</a:t>
            </a:r>
            <a:endParaRPr lang="ko-KR" alt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84" y="781827"/>
            <a:ext cx="7560840" cy="1596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82" y="2707455"/>
            <a:ext cx="6974923" cy="369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33192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저자 한마디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클래스 객체 </a:t>
            </a:r>
            <a:r>
              <a:rPr lang="ko-KR" altLang="en-US" dirty="0" smtClean="0"/>
              <a:t>만들기</a:t>
            </a:r>
            <a:endParaRPr lang="en-US" altLang="ko-KR" dirty="0" smtClean="0"/>
          </a:p>
          <a:p>
            <a:pPr lvl="1"/>
            <a:r>
              <a:rPr lang="ko-KR" altLang="en-US" dirty="0"/>
              <a:t>클래스는 뒤에서 배울 테지만 참조의 전달을 위해 간단하게 만드는 방법을 미리 살펴보자</a:t>
            </a:r>
            <a:r>
              <a:rPr lang="en-US" altLang="ko-KR" dirty="0"/>
              <a:t>. </a:t>
            </a:r>
            <a:r>
              <a:rPr lang="ko-KR" altLang="en-US" dirty="0"/>
              <a:t>아래와 같이 </a:t>
            </a:r>
            <a:r>
              <a:rPr lang="ko-KR" altLang="en-US" dirty="0" smtClean="0"/>
              <a:t>만들면 </a:t>
            </a:r>
            <a:r>
              <a:rPr lang="en-US" altLang="ko-KR" dirty="0" err="1"/>
              <a:t>int</a:t>
            </a:r>
            <a:r>
              <a:rPr lang="ko-KR" altLang="en-US" dirty="0"/>
              <a:t>형처럼 </a:t>
            </a:r>
            <a:r>
              <a:rPr lang="en-US" altLang="ko-KR" dirty="0" err="1"/>
              <a:t>myInt</a:t>
            </a:r>
            <a:r>
              <a:rPr lang="ko-KR" altLang="en-US" dirty="0"/>
              <a:t>라는 새로운 형식이 생긴다</a:t>
            </a:r>
            <a:r>
              <a:rPr lang="en-US" altLang="ko-KR" dirty="0"/>
              <a:t>. </a:t>
            </a:r>
            <a:r>
              <a:rPr lang="ko-KR" altLang="en-US" dirty="0"/>
              <a:t>그리고 클래스 객체 </a:t>
            </a:r>
            <a:r>
              <a:rPr lang="en-US" altLang="ko-KR" dirty="0"/>
              <a:t>m</a:t>
            </a:r>
            <a:r>
              <a:rPr lang="ko-KR" altLang="en-US" dirty="0"/>
              <a:t>을 생성했다</a:t>
            </a:r>
            <a:r>
              <a:rPr lang="en-US" altLang="ko-KR" dirty="0"/>
              <a:t>. m</a:t>
            </a:r>
            <a:r>
              <a:rPr lang="ko-KR" altLang="en-US" dirty="0"/>
              <a:t>에는 </a:t>
            </a:r>
            <a:r>
              <a:rPr lang="en-US" altLang="ko-KR" dirty="0"/>
              <a:t>value</a:t>
            </a:r>
            <a:r>
              <a:rPr lang="ko-KR" altLang="en-US" dirty="0"/>
              <a:t>라는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</a:t>
            </a:r>
            <a:r>
              <a:rPr lang="ko-KR" altLang="en-US" dirty="0"/>
              <a:t>변수가 존재하고 이 변수를 </a:t>
            </a:r>
            <a:r>
              <a:rPr lang="en-US" altLang="ko-KR" dirty="0" err="1"/>
              <a:t>m.value</a:t>
            </a:r>
            <a:r>
              <a:rPr lang="ko-KR" altLang="en-US" dirty="0"/>
              <a:t>로 접근할 수 있다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85" y="2933945"/>
            <a:ext cx="3581400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919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</a:t>
            </a:r>
            <a:r>
              <a:rPr lang="en-US" altLang="ko-KR" dirty="0" smtClean="0"/>
              <a:t>04 </a:t>
            </a:r>
            <a:r>
              <a:rPr lang="ko-KR" altLang="en-US" dirty="0" err="1"/>
              <a:t>메소드의</a:t>
            </a:r>
            <a:r>
              <a:rPr lang="ko-KR" altLang="en-US" dirty="0"/>
              <a:t> 반환 값과 </a:t>
            </a:r>
            <a:r>
              <a:rPr lang="ko-KR" altLang="en-US" dirty="0" smtClean="0"/>
              <a:t>매개변수</a:t>
            </a:r>
            <a:r>
              <a:rPr lang="en-US" altLang="ko-KR" dirty="0" smtClean="0"/>
              <a:t>(6)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주소</a:t>
            </a:r>
            <a:r>
              <a:rPr lang="en-US" altLang="ko-KR" dirty="0"/>
              <a:t>(</a:t>
            </a:r>
            <a:r>
              <a:rPr lang="ko-KR" altLang="en-US" dirty="0"/>
              <a:t>또는 참조</a:t>
            </a:r>
            <a:r>
              <a:rPr lang="en-US" altLang="ko-KR" dirty="0"/>
              <a:t>)</a:t>
            </a:r>
            <a:r>
              <a:rPr lang="ko-KR" altLang="en-US" dirty="0"/>
              <a:t>의 전달</a:t>
            </a:r>
            <a:endParaRPr lang="en-US" altLang="ko-KR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031" y="1128538"/>
            <a:ext cx="6615735" cy="3390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363" y="4523654"/>
            <a:ext cx="6512147" cy="2320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13736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</a:t>
            </a:r>
            <a:r>
              <a:rPr lang="en-US" altLang="ko-KR" dirty="0" smtClean="0"/>
              <a:t>04 </a:t>
            </a:r>
            <a:r>
              <a:rPr lang="ko-KR" altLang="en-US" dirty="0" err="1"/>
              <a:t>메소드의</a:t>
            </a:r>
            <a:r>
              <a:rPr lang="ko-KR" altLang="en-US" dirty="0"/>
              <a:t> 반환 값과 </a:t>
            </a:r>
            <a:r>
              <a:rPr lang="ko-KR" altLang="en-US" dirty="0" smtClean="0"/>
              <a:t>매개변수</a:t>
            </a:r>
            <a:r>
              <a:rPr lang="en-US" altLang="ko-KR" dirty="0" smtClean="0"/>
              <a:t>(7)</a:t>
            </a:r>
            <a:endParaRPr lang="ko-KR" altLang="en-US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99" y="691818"/>
            <a:ext cx="7245805" cy="1509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17" y="2413060"/>
            <a:ext cx="6218173" cy="4211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80691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</a:t>
            </a:r>
            <a:r>
              <a:rPr lang="en-US" altLang="ko-KR" dirty="0" smtClean="0"/>
              <a:t>04 </a:t>
            </a:r>
            <a:r>
              <a:rPr lang="ko-KR" altLang="en-US" dirty="0" err="1"/>
              <a:t>메소드의</a:t>
            </a:r>
            <a:r>
              <a:rPr lang="ko-KR" altLang="en-US" dirty="0"/>
              <a:t> 반환 값과 </a:t>
            </a:r>
            <a:r>
              <a:rPr lang="ko-KR" altLang="en-US" dirty="0" smtClean="0"/>
              <a:t>매개변수</a:t>
            </a:r>
            <a:r>
              <a:rPr lang="en-US" altLang="ko-KR" dirty="0" smtClean="0"/>
              <a:t>(8)</a:t>
            </a:r>
            <a:endParaRPr lang="ko-KR" altLang="en-US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498" y="584098"/>
            <a:ext cx="6812055" cy="4307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153" y="4897390"/>
            <a:ext cx="6687804" cy="187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56691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</a:t>
            </a:r>
            <a:r>
              <a:rPr lang="en-US" altLang="ko-KR" dirty="0" smtClean="0"/>
              <a:t>04 </a:t>
            </a:r>
            <a:r>
              <a:rPr lang="ko-KR" altLang="en-US" dirty="0" err="1"/>
              <a:t>메소드의</a:t>
            </a:r>
            <a:r>
              <a:rPr lang="ko-KR" altLang="en-US" dirty="0"/>
              <a:t> 반환 값과 </a:t>
            </a:r>
            <a:r>
              <a:rPr lang="ko-KR" altLang="en-US" dirty="0" smtClean="0"/>
              <a:t>매개변수</a:t>
            </a:r>
            <a:r>
              <a:rPr lang="en-US" altLang="ko-KR" dirty="0" smtClean="0"/>
              <a:t>(9)</a:t>
            </a:r>
            <a:endParaRPr lang="ko-KR" altLang="en-US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15" y="868269"/>
            <a:ext cx="7710204" cy="2595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97" y="3565480"/>
            <a:ext cx="7848105" cy="240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9159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01 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문자열의 길이를 알려주는 </a:t>
            </a:r>
            <a:r>
              <a:rPr lang="en-US" altLang="ko-KR" dirty="0"/>
              <a:t>length( )</a:t>
            </a:r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67" y="1389035"/>
            <a:ext cx="7768199" cy="2093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40" y="3530101"/>
            <a:ext cx="7735867" cy="2004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482" y="4869161"/>
            <a:ext cx="2700300" cy="1626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99094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</a:t>
            </a:r>
            <a:r>
              <a:rPr lang="en-US" altLang="ko-KR" dirty="0" smtClean="0"/>
              <a:t>04 </a:t>
            </a:r>
            <a:r>
              <a:rPr lang="ko-KR" altLang="en-US" dirty="0" err="1"/>
              <a:t>메소드의</a:t>
            </a:r>
            <a:r>
              <a:rPr lang="ko-KR" altLang="en-US" dirty="0"/>
              <a:t> 반환 값과 </a:t>
            </a:r>
            <a:r>
              <a:rPr lang="ko-KR" altLang="en-US" dirty="0" smtClean="0"/>
              <a:t>매개변수</a:t>
            </a:r>
            <a:r>
              <a:rPr lang="en-US" altLang="ko-KR" dirty="0" smtClean="0"/>
              <a:t>(10)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  <a:p>
            <a:pPr lvl="1"/>
            <a:r>
              <a:rPr lang="en-US" altLang="ko-KR" dirty="0" smtClean="0"/>
              <a:t>26</a:t>
            </a:r>
            <a:r>
              <a:rPr lang="ko-KR" altLang="en-US" dirty="0" smtClean="0"/>
              <a:t>행</a:t>
            </a:r>
            <a:endParaRPr lang="en-US" altLang="ko-KR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322" y="2438889"/>
            <a:ext cx="6765377" cy="4095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99" y="646134"/>
            <a:ext cx="7035200" cy="1393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99" y="2039969"/>
            <a:ext cx="1295563" cy="147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7922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</a:t>
            </a:r>
            <a:r>
              <a:rPr lang="en-US" altLang="ko-KR" dirty="0" smtClean="0"/>
              <a:t>04 </a:t>
            </a:r>
            <a:r>
              <a:rPr lang="ko-KR" altLang="en-US" dirty="0" err="1"/>
              <a:t>메소드의</a:t>
            </a:r>
            <a:r>
              <a:rPr lang="ko-KR" altLang="en-US" dirty="0"/>
              <a:t> 반환 값과 </a:t>
            </a:r>
            <a:r>
              <a:rPr lang="ko-KR" altLang="en-US" dirty="0" smtClean="0"/>
              <a:t>매개변수</a:t>
            </a:r>
            <a:r>
              <a:rPr lang="en-US" altLang="ko-KR" dirty="0" smtClean="0"/>
              <a:t>(11)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dirty="0" smtClean="0"/>
              <a:t>33</a:t>
            </a:r>
            <a:r>
              <a:rPr lang="ko-KR" altLang="en-US" dirty="0" smtClean="0"/>
              <a:t>행</a:t>
            </a:r>
            <a:endParaRPr lang="en-US" altLang="ko-KR" dirty="0" smtClean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31" y="1201985"/>
            <a:ext cx="7052137" cy="517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70623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70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01 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090" y="679956"/>
            <a:ext cx="6613228" cy="313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477" y="3851909"/>
            <a:ext cx="6717456" cy="25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010" y="700389"/>
            <a:ext cx="3490177" cy="172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6666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01 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(4)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문자열의 처음 또는 끝이 특정 문자열인지 확인하는 </a:t>
            </a:r>
            <a:r>
              <a:rPr lang="en-US" altLang="ko-KR" dirty="0" err="1"/>
              <a:t>startsWith</a:t>
            </a:r>
            <a:r>
              <a:rPr lang="en-US" altLang="ko-KR" dirty="0"/>
              <a:t>( ), </a:t>
            </a:r>
            <a:r>
              <a:rPr lang="en-US" altLang="ko-KR" dirty="0" err="1"/>
              <a:t>endsWith</a:t>
            </a:r>
            <a:r>
              <a:rPr lang="en-US" altLang="ko-KR" dirty="0"/>
              <a:t>( 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돌려주는 값은 논리형의 </a:t>
            </a:r>
            <a:r>
              <a:rPr lang="en-US" altLang="ko-KR" dirty="0"/>
              <a:t>true</a:t>
            </a:r>
            <a:r>
              <a:rPr lang="ko-KR" altLang="en-US" dirty="0"/>
              <a:t>와 </a:t>
            </a:r>
            <a:r>
              <a:rPr lang="en-US" altLang="ko-KR" dirty="0" smtClean="0"/>
              <a:t>false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2890838"/>
            <a:ext cx="461010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8413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01 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(5)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25" y="596806"/>
            <a:ext cx="6311759" cy="3399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935" y="4032994"/>
            <a:ext cx="6411236" cy="2729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008" y="888186"/>
            <a:ext cx="2770807" cy="1561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7252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/>
              <a:t>Section</a:t>
            </a:r>
            <a:r>
              <a:rPr lang="en-US" altLang="ko-KR" dirty="0"/>
              <a:t> 01 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(6)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특정 문자열의 위치를 찾는 </a:t>
            </a:r>
            <a:r>
              <a:rPr lang="en-US" altLang="ko-KR" dirty="0" err="1"/>
              <a:t>indexOf</a:t>
            </a:r>
            <a:r>
              <a:rPr lang="en-US" altLang="ko-KR" dirty="0"/>
              <a:t>( ), </a:t>
            </a:r>
            <a:r>
              <a:rPr lang="en-US" altLang="ko-KR" dirty="0" err="1"/>
              <a:t>lastIndexOf</a:t>
            </a:r>
            <a:r>
              <a:rPr lang="en-US" altLang="ko-KR" dirty="0"/>
              <a:t>( )</a:t>
            </a:r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953" y="1349827"/>
            <a:ext cx="6801764" cy="401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492" y="4694666"/>
            <a:ext cx="3735416" cy="198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13697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0pGGgPnhBmF6y66eBGwg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1404</TotalTime>
  <Words>993</Words>
  <Application>Microsoft Office PowerPoint</Application>
  <PresentationFormat>화면 슬라이드 쇼(4:3)</PresentationFormat>
  <Paragraphs>132</Paragraphs>
  <Slides>52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3" baseType="lpstr">
      <vt:lpstr>Office 테마</vt:lpstr>
      <vt:lpstr>PowerPoint 프레젠테이션</vt:lpstr>
      <vt:lpstr>PowerPoint 프레젠테이션</vt:lpstr>
      <vt:lpstr>PowerPoint 프레젠테이션</vt:lpstr>
      <vt:lpstr>Section 01 문자열(1)</vt:lpstr>
      <vt:lpstr>Section 01 문자열(2)</vt:lpstr>
      <vt:lpstr>Section 01 문자열(3)</vt:lpstr>
      <vt:lpstr>Section 01 문자열(4)</vt:lpstr>
      <vt:lpstr>Section 01 문자열(5)</vt:lpstr>
      <vt:lpstr>Section 01 문자열(6)</vt:lpstr>
      <vt:lpstr>Section 01 문자열(7)</vt:lpstr>
      <vt:lpstr>Section 01 문자열(8)</vt:lpstr>
      <vt:lpstr>Section 01 문자열(9)</vt:lpstr>
      <vt:lpstr>Section 01 문자열(10)</vt:lpstr>
      <vt:lpstr>Section 01 문자열(11)</vt:lpstr>
      <vt:lpstr>Section 01 문자열(12)</vt:lpstr>
      <vt:lpstr>Section 01 문자열(13)</vt:lpstr>
      <vt:lpstr>Section 01 문자열(14)</vt:lpstr>
      <vt:lpstr>Section 02 메소드(1)</vt:lpstr>
      <vt:lpstr>Section 02 메소드(2)</vt:lpstr>
      <vt:lpstr>Section 02 메소드(3)</vt:lpstr>
      <vt:lpstr>Section 02 메소드(4)</vt:lpstr>
      <vt:lpstr>Section 02 메소드(5)</vt:lpstr>
      <vt:lpstr>Section 02 메소드(6)</vt:lpstr>
      <vt:lpstr>Section 02 메소드(7)</vt:lpstr>
      <vt:lpstr>Section 02 메소드(8)</vt:lpstr>
      <vt:lpstr>저자 한마디 </vt:lpstr>
      <vt:lpstr>Section 02 메소드(9)</vt:lpstr>
      <vt:lpstr>Section 02 메소드(10)</vt:lpstr>
      <vt:lpstr>Section 02 메소드(11)</vt:lpstr>
      <vt:lpstr>Section 02 메소드(12)</vt:lpstr>
      <vt:lpstr>Section 02 메소드(13)</vt:lpstr>
      <vt:lpstr>Section 02 메소드(14)</vt:lpstr>
      <vt:lpstr>Section 02 메소드(15)</vt:lpstr>
      <vt:lpstr>Section 02 메소드(16)</vt:lpstr>
      <vt:lpstr>Section 03 지역변수와 전역변수(1)</vt:lpstr>
      <vt:lpstr>Section 03 지역변수와 전역변수(2)</vt:lpstr>
      <vt:lpstr>저자 한마디 </vt:lpstr>
      <vt:lpstr>Section 03 지역변수와 전역변수(3)</vt:lpstr>
      <vt:lpstr>Section 04 메소드의 반환 값과 매개변수(1)</vt:lpstr>
      <vt:lpstr>Section 04 메소드의 반환 값과 매개변수(2)</vt:lpstr>
      <vt:lpstr>저자 한마디 </vt:lpstr>
      <vt:lpstr>Section 04 메소드의 반환 값과 매개변수(3)</vt:lpstr>
      <vt:lpstr>Section 04 메소드의 반환 값과 매개변수(4)</vt:lpstr>
      <vt:lpstr>Section 04 메소드의 반환 값과 매개변수(5)</vt:lpstr>
      <vt:lpstr>저자 한마디 </vt:lpstr>
      <vt:lpstr>Section 04 메소드의 반환 값과 매개변수(6)</vt:lpstr>
      <vt:lpstr>Section 04 메소드의 반환 값과 매개변수(7)</vt:lpstr>
      <vt:lpstr>Section 04 메소드의 반환 값과 매개변수(8)</vt:lpstr>
      <vt:lpstr>Section 04 메소드의 반환 값과 매개변수(9)</vt:lpstr>
      <vt:lpstr>Section 04 메소드의 반환 값과 매개변수(10)</vt:lpstr>
      <vt:lpstr>Section 04 메소드의 반환 값과 매개변수(11)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1장. 유닉스 개요 및 기본 사용법</dc:title>
  <dc:creator>한빛아카데미(주)</dc:creator>
  <cp:lastModifiedBy>jin</cp:lastModifiedBy>
  <cp:revision>215</cp:revision>
  <dcterms:created xsi:type="dcterms:W3CDTF">2012-07-23T02:34:37Z</dcterms:created>
  <dcterms:modified xsi:type="dcterms:W3CDTF">2016-02-22T12:55:54Z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1NCUCeAsLTdgs0g0NVq39g0UxrcrxPknXzBwH4Bd9mpo</vt:lpwstr>
  </property>
  <property fmtid="{D5CDD505-2E9C-101B-9397-08002B2CF9AE}" pid="4" name="Google.Documents.RevisionId">
    <vt:lpwstr>16204708356322461875</vt:lpwstr>
  </property>
  <property fmtid="{D5CDD505-2E9C-101B-9397-08002B2CF9AE}" pid="5" name="Google.Documents.PreviousRevisionId">
    <vt:lpwstr>06215226093729447614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